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4"/>
  </p:notesMasterIdLst>
  <p:sldIdLst>
    <p:sldId id="256" r:id="rId2"/>
    <p:sldId id="257" r:id="rId3"/>
    <p:sldId id="326" r:id="rId4"/>
    <p:sldId id="324" r:id="rId5"/>
    <p:sldId id="401" r:id="rId6"/>
    <p:sldId id="408" r:id="rId7"/>
    <p:sldId id="409" r:id="rId8"/>
    <p:sldId id="410" r:id="rId9"/>
    <p:sldId id="413" r:id="rId10"/>
    <p:sldId id="398" r:id="rId11"/>
    <p:sldId id="402" r:id="rId12"/>
    <p:sldId id="404" r:id="rId13"/>
    <p:sldId id="405" r:id="rId14"/>
    <p:sldId id="406" r:id="rId15"/>
    <p:sldId id="407" r:id="rId16"/>
    <p:sldId id="411" r:id="rId17"/>
    <p:sldId id="412" r:id="rId18"/>
    <p:sldId id="414" r:id="rId19"/>
    <p:sldId id="415" r:id="rId20"/>
    <p:sldId id="325" r:id="rId21"/>
    <p:sldId id="369" r:id="rId22"/>
    <p:sldId id="375"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5542"/>
    <a:srgbClr val="96FAAD"/>
    <a:srgbClr val="00FFCC"/>
    <a:srgbClr val="66FF99"/>
    <a:srgbClr val="0099CC"/>
    <a:srgbClr val="D60093"/>
    <a:srgbClr val="33CCCC"/>
    <a:srgbClr val="66CCFF"/>
    <a:srgbClr val="99CCFF"/>
    <a:srgbClr val="00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7705" autoAdjust="0"/>
    <p:restoredTop sz="94545"/>
  </p:normalViewPr>
  <p:slideViewPr>
    <p:cSldViewPr snapToGrid="0">
      <p:cViewPr varScale="1">
        <p:scale>
          <a:sx n="79" d="100"/>
          <a:sy n="79" d="100"/>
        </p:scale>
        <p:origin x="1328" y="19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FFE961-F5B3-41E0-AF2F-B98DF9154574}" type="datetimeFigureOut">
              <a:rPr lang="en-AU" smtClean="0"/>
              <a:t>25/9/2025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212C924-96FC-4ACD-8C11-6FB7C3AFF653}" type="slidenum">
              <a:rPr lang="en-AU" smtClean="0"/>
              <a:t>‹#›</a:t>
            </a:fld>
            <a:endParaRPr lang="en-AU"/>
          </a:p>
        </p:txBody>
      </p:sp>
    </p:spTree>
    <p:extLst>
      <p:ext uri="{BB962C8B-B14F-4D97-AF65-F5344CB8AC3E}">
        <p14:creationId xmlns:p14="http://schemas.microsoft.com/office/powerpoint/2010/main" val="11937140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Class discussion. </a:t>
            </a:r>
          </a:p>
        </p:txBody>
      </p:sp>
      <p:sp>
        <p:nvSpPr>
          <p:cNvPr id="4" name="Slide Number Placeholder 3"/>
          <p:cNvSpPr>
            <a:spLocks noGrp="1"/>
          </p:cNvSpPr>
          <p:nvPr>
            <p:ph type="sldNum" sz="quarter" idx="5"/>
          </p:nvPr>
        </p:nvSpPr>
        <p:spPr/>
        <p:txBody>
          <a:bodyPr/>
          <a:lstStyle/>
          <a:p>
            <a:fld id="{8212C924-96FC-4ACD-8C11-6FB7C3AFF653}" type="slidenum">
              <a:rPr lang="en-AU" smtClean="0"/>
              <a:t>3</a:t>
            </a:fld>
            <a:endParaRPr lang="en-AU"/>
          </a:p>
        </p:txBody>
      </p:sp>
    </p:spTree>
    <p:extLst>
      <p:ext uri="{BB962C8B-B14F-4D97-AF65-F5344CB8AC3E}">
        <p14:creationId xmlns:p14="http://schemas.microsoft.com/office/powerpoint/2010/main" val="2490682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dirty="0"/>
          </a:p>
        </p:txBody>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25/9/2025</a:t>
            </a:fld>
            <a:endParaRPr lang="en-AU"/>
          </a:p>
        </p:txBody>
      </p:sp>
      <p:sp>
        <p:nvSpPr>
          <p:cNvPr id="5" name="Footer Placeholder 4"/>
          <p:cNvSpPr>
            <a:spLocks noGrp="1"/>
          </p:cNvSpPr>
          <p:nvPr>
            <p:ph type="ftr" sz="quarter" idx="11"/>
          </p:nvPr>
        </p:nvSpPr>
        <p:spPr/>
        <p:txBody>
          <a:bodyPr/>
          <a:lstStyle/>
          <a:p>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B07C619A-63DB-AA43-AB24-59A7C5CFAC02}"/>
              </a:ext>
            </a:extLst>
          </p:cNvPr>
          <p:cNvSpPr txBox="1"/>
          <p:nvPr userDrawn="1"/>
        </p:nvSpPr>
        <p:spPr>
          <a:xfrm>
            <a:off x="9297699" y="6444952"/>
            <a:ext cx="2693773"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©BeeHealthyStories2015</a:t>
            </a:r>
          </a:p>
          <a:p>
            <a:endParaRPr lang="en-US" dirty="0"/>
          </a:p>
        </p:txBody>
      </p:sp>
    </p:spTree>
    <p:extLst>
      <p:ext uri="{BB962C8B-B14F-4D97-AF65-F5344CB8AC3E}">
        <p14:creationId xmlns:p14="http://schemas.microsoft.com/office/powerpoint/2010/main" val="342344935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25/9/2025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395515407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25/9/2025</a:t>
            </a:fld>
            <a:endParaRPr lang="en-AU"/>
          </a:p>
        </p:txBody>
      </p:sp>
      <p:sp>
        <p:nvSpPr>
          <p:cNvPr id="5" name="Footer Placeholder 4"/>
          <p:cNvSpPr>
            <a:spLocks noGrp="1"/>
          </p:cNvSpPr>
          <p:nvPr>
            <p:ph type="ftr" sz="quarter" idx="11"/>
          </p:nvPr>
        </p:nvSpPr>
        <p:spPr/>
        <p:txBody>
          <a:bodyPr/>
          <a:lstStyle/>
          <a:p>
            <a:endParaRPr lang="en-AU"/>
          </a:p>
        </p:txBody>
      </p:sp>
      <p:sp>
        <p:nvSpPr>
          <p:cNvPr id="9" name="Rectangle 8">
            <a:extLst>
              <a:ext uri="{FF2B5EF4-FFF2-40B4-BE49-F238E27FC236}">
                <a16:creationId xmlns:a16="http://schemas.microsoft.com/office/drawing/2014/main" id="{B03301B2-F991-CC44-A9AB-61F49617D3C3}"/>
              </a:ext>
            </a:extLst>
          </p:cNvPr>
          <p:cNvSpPr/>
          <p:nvPr userDrawn="1"/>
        </p:nvSpPr>
        <p:spPr>
          <a:xfrm>
            <a:off x="9163881" y="6444734"/>
            <a:ext cx="2563394" cy="369332"/>
          </a:xfrm>
          <a:prstGeom prst="rect">
            <a:avLst/>
          </a:prstGeom>
        </p:spPr>
        <p:txBody>
          <a:bodyPr wrap="none">
            <a:spAutoFit/>
          </a:bodyPr>
          <a:lstStyle/>
          <a:p>
            <a:r>
              <a:rPr lang="en-AU" dirty="0"/>
              <a:t>©BeeHealthyStories2015</a:t>
            </a:r>
          </a:p>
        </p:txBody>
      </p:sp>
    </p:spTree>
    <p:extLst>
      <p:ext uri="{BB962C8B-B14F-4D97-AF65-F5344CB8AC3E}">
        <p14:creationId xmlns:p14="http://schemas.microsoft.com/office/powerpoint/2010/main" val="290999284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25/9/2025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8814303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0B86579-9261-4851-8431-AE8CB120AF89}" type="datetimeFigureOut">
              <a:rPr lang="en-AU" smtClean="0"/>
              <a:t>25/9/2025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3538842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0B86579-9261-4851-8431-AE8CB120AF89}" type="datetimeFigureOut">
              <a:rPr lang="en-AU" smtClean="0"/>
              <a:t>25/9/2025</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5943413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0B86579-9261-4851-8431-AE8CB120AF89}" type="datetimeFigureOut">
              <a:rPr lang="en-AU" smtClean="0"/>
              <a:t>25/9/2025</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90689312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0B86579-9261-4851-8431-AE8CB120AF89}" type="datetimeFigureOut">
              <a:rPr lang="en-AU" smtClean="0"/>
              <a:t>25/9/2025</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158089496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userDrawn="1"/>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C0B86579-9261-4851-8431-AE8CB120AF89}" type="datetimeFigureOut">
              <a:rPr lang="en-AU" smtClean="0"/>
              <a:t>25/9/2025</a:t>
            </a:fld>
            <a:endParaRPr lang="en-AU"/>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AU"/>
          </a:p>
        </p:txBody>
      </p:sp>
      <p:sp>
        <p:nvSpPr>
          <p:cNvPr id="2" name="Rectangle 1">
            <a:extLst>
              <a:ext uri="{FF2B5EF4-FFF2-40B4-BE49-F238E27FC236}">
                <a16:creationId xmlns:a16="http://schemas.microsoft.com/office/drawing/2014/main" id="{82EE5982-E333-7445-A45E-00D205EC967B}"/>
              </a:ext>
            </a:extLst>
          </p:cNvPr>
          <p:cNvSpPr/>
          <p:nvPr userDrawn="1"/>
        </p:nvSpPr>
        <p:spPr>
          <a:xfrm>
            <a:off x="9163882" y="6444734"/>
            <a:ext cx="2563394" cy="369332"/>
          </a:xfrm>
          <a:prstGeom prst="rect">
            <a:avLst/>
          </a:prstGeom>
        </p:spPr>
        <p:txBody>
          <a:bodyPr wrap="none">
            <a:spAutoFit/>
          </a:bodyPr>
          <a:lstStyle/>
          <a:p>
            <a:r>
              <a:rPr lang="en-AU" dirty="0"/>
              <a:t>©BeeHealthyStories2015</a:t>
            </a:r>
          </a:p>
        </p:txBody>
      </p:sp>
    </p:spTree>
    <p:extLst>
      <p:ext uri="{BB962C8B-B14F-4D97-AF65-F5344CB8AC3E}">
        <p14:creationId xmlns:p14="http://schemas.microsoft.com/office/powerpoint/2010/main" val="271065148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C0B86579-9261-4851-8431-AE8CB120AF89}" type="datetimeFigureOut">
              <a:rPr lang="en-AU" smtClean="0"/>
              <a:t>25/9/2025</a:t>
            </a:fld>
            <a:endParaRPr lang="en-AU"/>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AU"/>
          </a:p>
        </p:txBody>
      </p:sp>
      <p:sp>
        <p:nvSpPr>
          <p:cNvPr id="7" name="Slide Number Placeholder 6"/>
          <p:cNvSpPr>
            <a:spLocks noGrp="1"/>
          </p:cNvSpPr>
          <p:nvPr>
            <p:ph type="sldNum" sz="quarter" idx="12"/>
          </p:nvPr>
        </p:nvSpPr>
        <p:spPr>
          <a:xfrm>
            <a:off x="9514704" y="6459785"/>
            <a:ext cx="1697780" cy="365125"/>
          </a:xfrm>
          <a:prstGeom prst="rect">
            <a:avLst/>
          </a:prstGeom>
        </p:spPr>
        <p:txBody>
          <a:bodyPr/>
          <a:lstStyle>
            <a:lvl1pPr>
              <a:defRPr>
                <a:solidFill>
                  <a:schemeClr val="tx2"/>
                </a:solidFill>
              </a:defRPr>
            </a:lvl1pPr>
          </a:lstStyle>
          <a:p>
            <a:fld id="{927B3BFD-01C8-4C7F-8F39-96074B03617B}" type="slidenum">
              <a:rPr lang="en-AU" smtClean="0"/>
              <a:t>‹#›</a:t>
            </a:fld>
            <a:endParaRPr lang="en-AU"/>
          </a:p>
        </p:txBody>
      </p:sp>
    </p:spTree>
    <p:extLst>
      <p:ext uri="{BB962C8B-B14F-4D97-AF65-F5344CB8AC3E}">
        <p14:creationId xmlns:p14="http://schemas.microsoft.com/office/powerpoint/2010/main" val="338457660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cstate="email">
              <a:extLst>
                <a:ext uri="{28A0092B-C50C-407E-A947-70E740481C1C}">
                  <a14:useLocalDpi xmlns:a14="http://schemas.microsoft.com/office/drawing/2010/main"/>
                </a:ext>
              </a:extLst>
            </a:blip>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0B86579-9261-4851-8431-AE8CB120AF89}" type="datetimeFigureOut">
              <a:rPr lang="en-AU" smtClean="0"/>
              <a:t>25/9/2025</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60009706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C0B86579-9261-4851-8431-AE8CB120AF89}" type="datetimeFigureOut">
              <a:rPr lang="en-AU" smtClean="0"/>
              <a:t>25/9/2025</a:t>
            </a:fld>
            <a:endParaRPr lang="en-AU"/>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AU"/>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2C734D02-961E-F145-A205-2C08A0EE2BD5}"/>
              </a:ext>
            </a:extLst>
          </p:cNvPr>
          <p:cNvSpPr/>
          <p:nvPr userDrawn="1"/>
        </p:nvSpPr>
        <p:spPr>
          <a:xfrm>
            <a:off x="9275092" y="6444734"/>
            <a:ext cx="2563394" cy="369332"/>
          </a:xfrm>
          <a:prstGeom prst="rect">
            <a:avLst/>
          </a:prstGeom>
        </p:spPr>
        <p:txBody>
          <a:bodyPr wrap="none">
            <a:spAutoFit/>
          </a:bodyPr>
          <a:lstStyle/>
          <a:p>
            <a:r>
              <a:rPr lang="en-AU" dirty="0"/>
              <a:t>©BeeHealthyStories2015</a:t>
            </a:r>
          </a:p>
        </p:txBody>
      </p:sp>
    </p:spTree>
    <p:extLst>
      <p:ext uri="{BB962C8B-B14F-4D97-AF65-F5344CB8AC3E}">
        <p14:creationId xmlns:p14="http://schemas.microsoft.com/office/powerpoint/2010/main" val="256627616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tiff"/><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1.tiff"/><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2.tiff"/><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7.tiff"/><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3.tiff"/><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5.tiff"/><Relationship Id="rId2" Type="http://schemas.openxmlformats.org/officeDocument/2006/relationships/image" Target="../media/image14.tiff"/><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6.tiff"/><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8.tiff"/><Relationship Id="rId2" Type="http://schemas.openxmlformats.org/officeDocument/2006/relationships/hyperlink" Target="https://www.youtube.com/watch?v=h3nhM9UlJjc" TargetMode="Externa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9.tiff"/><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tiff"/><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5.tiff"/><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6.tiff"/><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7.tiff"/><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8.tiff"/><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9.tiff"/><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772998" y="651753"/>
            <a:ext cx="10315208" cy="3200399"/>
          </a:xfrm>
          <a:prstGeom prst="rect">
            <a:avLst/>
          </a:prstGeom>
        </p:spPr>
      </p:pic>
    </p:spTree>
    <p:extLst>
      <p:ext uri="{BB962C8B-B14F-4D97-AF65-F5344CB8AC3E}">
        <p14:creationId xmlns:p14="http://schemas.microsoft.com/office/powerpoint/2010/main" val="227143947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A2DD6821-C63E-9C4B-92FC-5941DFA7223E}"/>
              </a:ext>
            </a:extLst>
          </p:cNvPr>
          <p:cNvSpPr txBox="1"/>
          <p:nvPr/>
        </p:nvSpPr>
        <p:spPr>
          <a:xfrm>
            <a:off x="321733" y="195353"/>
            <a:ext cx="3335867" cy="707886"/>
          </a:xfrm>
          <a:prstGeom prst="rect">
            <a:avLst/>
          </a:prstGeom>
          <a:noFill/>
          <a:ln w="19050">
            <a:noFill/>
          </a:ln>
        </p:spPr>
        <p:txBody>
          <a:bodyPr wrap="square" rtlCol="0">
            <a:spAutoFit/>
          </a:bodyPr>
          <a:lstStyle/>
          <a:p>
            <a:r>
              <a:rPr lang="en-GB" sz="4000" b="1" dirty="0">
                <a:solidFill>
                  <a:prstClr val="black"/>
                </a:solidFill>
                <a:latin typeface="+mj-lt"/>
              </a:rPr>
              <a:t>Class Activity:</a:t>
            </a:r>
            <a:endParaRPr lang="en-GB" sz="4000" b="1" dirty="0">
              <a:solidFill>
                <a:prstClr val="black"/>
              </a:solidFill>
            </a:endParaRPr>
          </a:p>
        </p:txBody>
      </p:sp>
      <p:sp>
        <p:nvSpPr>
          <p:cNvPr id="11" name="TextBox 10">
            <a:extLst>
              <a:ext uri="{FF2B5EF4-FFF2-40B4-BE49-F238E27FC236}">
                <a16:creationId xmlns:a16="http://schemas.microsoft.com/office/drawing/2014/main" id="{7BF8A8E5-2458-0544-AD5D-BA3884D46023}"/>
              </a:ext>
            </a:extLst>
          </p:cNvPr>
          <p:cNvSpPr txBox="1"/>
          <p:nvPr/>
        </p:nvSpPr>
        <p:spPr>
          <a:xfrm>
            <a:off x="321733" y="1027643"/>
            <a:ext cx="6366933" cy="1938992"/>
          </a:xfrm>
          <a:prstGeom prst="rect">
            <a:avLst/>
          </a:prstGeom>
          <a:noFill/>
          <a:ln w="19050">
            <a:noFill/>
          </a:ln>
        </p:spPr>
        <p:txBody>
          <a:bodyPr wrap="square" rtlCol="0">
            <a:spAutoFit/>
          </a:bodyPr>
          <a:lstStyle/>
          <a:p>
            <a:r>
              <a:rPr lang="en-GB" sz="4000" dirty="0">
                <a:solidFill>
                  <a:prstClr val="black"/>
                </a:solidFill>
                <a:latin typeface="+mj-lt"/>
              </a:rPr>
              <a:t>Read the following scenarios and decide whether you will need to get </a:t>
            </a:r>
            <a:r>
              <a:rPr lang="en-GB" sz="4000" b="1" dirty="0">
                <a:solidFill>
                  <a:prstClr val="black"/>
                </a:solidFill>
                <a:latin typeface="+mj-lt"/>
              </a:rPr>
              <a:t>permission</a:t>
            </a:r>
            <a:r>
              <a:rPr lang="en-GB" sz="4000" dirty="0">
                <a:solidFill>
                  <a:prstClr val="black"/>
                </a:solidFill>
                <a:latin typeface="+mj-lt"/>
              </a:rPr>
              <a:t>. </a:t>
            </a:r>
            <a:endParaRPr lang="en-GB" sz="4000" dirty="0">
              <a:solidFill>
                <a:prstClr val="black"/>
              </a:solidFill>
            </a:endParaRPr>
          </a:p>
        </p:txBody>
      </p:sp>
      <p:pic>
        <p:nvPicPr>
          <p:cNvPr id="2" name="Picture 1">
            <a:extLst>
              <a:ext uri="{FF2B5EF4-FFF2-40B4-BE49-F238E27FC236}">
                <a16:creationId xmlns:a16="http://schemas.microsoft.com/office/drawing/2014/main" id="{36CFC351-730B-6A40-A9E6-AB18C298A2A5}"/>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366959" y="1214762"/>
            <a:ext cx="3950898" cy="4375155"/>
          </a:xfrm>
          <a:prstGeom prst="rect">
            <a:avLst/>
          </a:prstGeom>
        </p:spPr>
      </p:pic>
    </p:spTree>
    <p:extLst>
      <p:ext uri="{BB962C8B-B14F-4D97-AF65-F5344CB8AC3E}">
        <p14:creationId xmlns:p14="http://schemas.microsoft.com/office/powerpoint/2010/main" val="113784649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AC7E9375-98E4-2F40-A9FC-6F2B91E8BDF6}"/>
              </a:ext>
            </a:extLst>
          </p:cNvPr>
          <p:cNvSpPr txBox="1"/>
          <p:nvPr/>
        </p:nvSpPr>
        <p:spPr>
          <a:xfrm>
            <a:off x="321732" y="332198"/>
            <a:ext cx="6383867" cy="1938992"/>
          </a:xfrm>
          <a:prstGeom prst="rect">
            <a:avLst/>
          </a:prstGeom>
          <a:noFill/>
          <a:ln w="19050">
            <a:noFill/>
          </a:ln>
        </p:spPr>
        <p:txBody>
          <a:bodyPr wrap="square" rtlCol="0">
            <a:spAutoFit/>
          </a:bodyPr>
          <a:lstStyle/>
          <a:p>
            <a:r>
              <a:rPr lang="en-AU" sz="4000" b="1" dirty="0">
                <a:latin typeface="+mj-lt"/>
              </a:rPr>
              <a:t>Scenario 1:</a:t>
            </a:r>
          </a:p>
          <a:p>
            <a:r>
              <a:rPr lang="en-AU" sz="4000" dirty="0">
                <a:latin typeface="+mj-lt"/>
              </a:rPr>
              <a:t>You want to use </a:t>
            </a:r>
            <a:r>
              <a:rPr lang="en-AU" sz="4000" dirty="0" err="1">
                <a:latin typeface="+mj-lt"/>
              </a:rPr>
              <a:t>Navid’s</a:t>
            </a:r>
            <a:r>
              <a:rPr lang="en-AU" sz="4000" dirty="0">
                <a:latin typeface="+mj-lt"/>
              </a:rPr>
              <a:t> football at break time/recess.  </a:t>
            </a:r>
          </a:p>
        </p:txBody>
      </p:sp>
      <p:sp>
        <p:nvSpPr>
          <p:cNvPr id="8" name="TextBox 7">
            <a:extLst>
              <a:ext uri="{FF2B5EF4-FFF2-40B4-BE49-F238E27FC236}">
                <a16:creationId xmlns:a16="http://schemas.microsoft.com/office/drawing/2014/main" id="{9C55A640-FAED-6543-95DD-1F9C9EA8FDE0}"/>
              </a:ext>
            </a:extLst>
          </p:cNvPr>
          <p:cNvSpPr txBox="1"/>
          <p:nvPr/>
        </p:nvSpPr>
        <p:spPr>
          <a:xfrm>
            <a:off x="321732" y="3079384"/>
            <a:ext cx="6943364" cy="1815882"/>
          </a:xfrm>
          <a:prstGeom prst="rect">
            <a:avLst/>
          </a:prstGeom>
          <a:noFill/>
          <a:ln w="19050">
            <a:noFill/>
          </a:ln>
        </p:spPr>
        <p:txBody>
          <a:bodyPr wrap="square" rtlCol="0">
            <a:spAutoFit/>
          </a:bodyPr>
          <a:lstStyle/>
          <a:p>
            <a:r>
              <a:rPr lang="en-AU" sz="4000" b="1" dirty="0">
                <a:latin typeface="+mj-lt"/>
              </a:rPr>
              <a:t>Yes. </a:t>
            </a:r>
            <a:r>
              <a:rPr lang="en-AU" sz="3600" b="1" dirty="0">
                <a:latin typeface="+mj-lt"/>
              </a:rPr>
              <a:t>The ball belongs to somebody else and is not your property so you must ask for permission to use it</a:t>
            </a:r>
            <a:r>
              <a:rPr lang="en-AU" sz="3600" dirty="0">
                <a:latin typeface="+mj-lt"/>
              </a:rPr>
              <a:t>. </a:t>
            </a:r>
          </a:p>
        </p:txBody>
      </p:sp>
      <p:pic>
        <p:nvPicPr>
          <p:cNvPr id="2" name="Picture 1">
            <a:extLst>
              <a:ext uri="{FF2B5EF4-FFF2-40B4-BE49-F238E27FC236}">
                <a16:creationId xmlns:a16="http://schemas.microsoft.com/office/drawing/2014/main" id="{56DC5821-1441-1B47-A339-AA3E95DDA556}"/>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8281358" y="1466489"/>
            <a:ext cx="2846717" cy="2924109"/>
          </a:xfrm>
          <a:prstGeom prst="rect">
            <a:avLst/>
          </a:prstGeom>
        </p:spPr>
      </p:pic>
    </p:spTree>
    <p:extLst>
      <p:ext uri="{BB962C8B-B14F-4D97-AF65-F5344CB8AC3E}">
        <p14:creationId xmlns:p14="http://schemas.microsoft.com/office/powerpoint/2010/main" val="326364935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AC7E9375-98E4-2F40-A9FC-6F2B91E8BDF6}"/>
              </a:ext>
            </a:extLst>
          </p:cNvPr>
          <p:cNvSpPr txBox="1"/>
          <p:nvPr/>
        </p:nvSpPr>
        <p:spPr>
          <a:xfrm>
            <a:off x="321731" y="196731"/>
            <a:ext cx="6383867" cy="2462213"/>
          </a:xfrm>
          <a:prstGeom prst="rect">
            <a:avLst/>
          </a:prstGeom>
          <a:noFill/>
          <a:ln w="19050">
            <a:noFill/>
          </a:ln>
        </p:spPr>
        <p:txBody>
          <a:bodyPr wrap="square" rtlCol="0">
            <a:spAutoFit/>
          </a:bodyPr>
          <a:lstStyle/>
          <a:p>
            <a:r>
              <a:rPr lang="en-AU" sz="4000" b="1" dirty="0">
                <a:latin typeface="+mj-lt"/>
              </a:rPr>
              <a:t>Scenario 2:</a:t>
            </a:r>
          </a:p>
          <a:p>
            <a:r>
              <a:rPr lang="en-AU" sz="3800" dirty="0">
                <a:latin typeface="+mj-lt"/>
              </a:rPr>
              <a:t>You need to use a pencil and get one from the class pencil pot which are for everyone. </a:t>
            </a:r>
          </a:p>
        </p:txBody>
      </p:sp>
      <p:sp>
        <p:nvSpPr>
          <p:cNvPr id="9" name="TextBox 8">
            <a:extLst>
              <a:ext uri="{FF2B5EF4-FFF2-40B4-BE49-F238E27FC236}">
                <a16:creationId xmlns:a16="http://schemas.microsoft.com/office/drawing/2014/main" id="{0FE0AB7D-1219-2C4D-8C95-409B0C2DC01A}"/>
              </a:ext>
            </a:extLst>
          </p:cNvPr>
          <p:cNvSpPr txBox="1"/>
          <p:nvPr/>
        </p:nvSpPr>
        <p:spPr>
          <a:xfrm>
            <a:off x="321730" y="3372698"/>
            <a:ext cx="6510391" cy="2739211"/>
          </a:xfrm>
          <a:prstGeom prst="rect">
            <a:avLst/>
          </a:prstGeom>
          <a:noFill/>
          <a:ln w="19050">
            <a:noFill/>
          </a:ln>
        </p:spPr>
        <p:txBody>
          <a:bodyPr wrap="square" rtlCol="0">
            <a:spAutoFit/>
          </a:bodyPr>
          <a:lstStyle/>
          <a:p>
            <a:r>
              <a:rPr lang="en-AU" sz="3600" b="1" dirty="0">
                <a:latin typeface="+mj-lt"/>
              </a:rPr>
              <a:t>No. </a:t>
            </a:r>
            <a:r>
              <a:rPr lang="en-AU" sz="3600" dirty="0">
                <a:latin typeface="+mj-lt"/>
              </a:rPr>
              <a:t>Your teacher has kindly provided your class with pencils and they are </a:t>
            </a:r>
            <a:r>
              <a:rPr lang="en-AU" sz="3200" dirty="0">
                <a:latin typeface="+mj-lt"/>
              </a:rPr>
              <a:t>for everybody in the class so you can take one when you need one.    </a:t>
            </a:r>
          </a:p>
        </p:txBody>
      </p:sp>
      <p:pic>
        <p:nvPicPr>
          <p:cNvPr id="3" name="Picture 2">
            <a:extLst>
              <a:ext uri="{FF2B5EF4-FFF2-40B4-BE49-F238E27FC236}">
                <a16:creationId xmlns:a16="http://schemas.microsoft.com/office/drawing/2014/main" id="{4FC3298A-1B91-C749-B976-9F810F6C15BB}"/>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8264106" y="569343"/>
            <a:ext cx="2984740" cy="4855772"/>
          </a:xfrm>
          <a:prstGeom prst="rect">
            <a:avLst/>
          </a:prstGeom>
        </p:spPr>
      </p:pic>
    </p:spTree>
    <p:extLst>
      <p:ext uri="{BB962C8B-B14F-4D97-AF65-F5344CB8AC3E}">
        <p14:creationId xmlns:p14="http://schemas.microsoft.com/office/powerpoint/2010/main" val="418377345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AC7E9375-98E4-2F40-A9FC-6F2B91E8BDF6}"/>
              </a:ext>
            </a:extLst>
          </p:cNvPr>
          <p:cNvSpPr txBox="1"/>
          <p:nvPr/>
        </p:nvSpPr>
        <p:spPr>
          <a:xfrm>
            <a:off x="321732" y="332198"/>
            <a:ext cx="6383867" cy="1938992"/>
          </a:xfrm>
          <a:prstGeom prst="rect">
            <a:avLst/>
          </a:prstGeom>
          <a:noFill/>
          <a:ln w="19050">
            <a:noFill/>
          </a:ln>
        </p:spPr>
        <p:txBody>
          <a:bodyPr wrap="square" rtlCol="0">
            <a:spAutoFit/>
          </a:bodyPr>
          <a:lstStyle/>
          <a:p>
            <a:r>
              <a:rPr lang="en-AU" sz="4000" b="1" dirty="0">
                <a:latin typeface="+mj-lt"/>
              </a:rPr>
              <a:t>Scenario 3:</a:t>
            </a:r>
          </a:p>
          <a:p>
            <a:r>
              <a:rPr lang="en-AU" sz="4000" dirty="0">
                <a:latin typeface="+mj-lt"/>
              </a:rPr>
              <a:t>Someone is about to give a hug to say goodbye.  </a:t>
            </a:r>
          </a:p>
        </p:txBody>
      </p:sp>
      <p:sp>
        <p:nvSpPr>
          <p:cNvPr id="8" name="TextBox 7">
            <a:extLst>
              <a:ext uri="{FF2B5EF4-FFF2-40B4-BE49-F238E27FC236}">
                <a16:creationId xmlns:a16="http://schemas.microsoft.com/office/drawing/2014/main" id="{1B9A9B4D-EF55-354B-9DF6-FFBC22E7AF15}"/>
              </a:ext>
            </a:extLst>
          </p:cNvPr>
          <p:cNvSpPr txBox="1"/>
          <p:nvPr/>
        </p:nvSpPr>
        <p:spPr>
          <a:xfrm>
            <a:off x="321732" y="3079384"/>
            <a:ext cx="6943364" cy="2923877"/>
          </a:xfrm>
          <a:prstGeom prst="rect">
            <a:avLst/>
          </a:prstGeom>
          <a:noFill/>
          <a:ln w="19050">
            <a:noFill/>
          </a:ln>
        </p:spPr>
        <p:txBody>
          <a:bodyPr wrap="square" rtlCol="0">
            <a:spAutoFit/>
          </a:bodyPr>
          <a:lstStyle/>
          <a:p>
            <a:r>
              <a:rPr lang="en-AU" sz="4000" b="1" dirty="0">
                <a:latin typeface="+mj-lt"/>
              </a:rPr>
              <a:t>Yes. </a:t>
            </a:r>
            <a:r>
              <a:rPr lang="en-AU" sz="3600" dirty="0">
                <a:latin typeface="+mj-lt"/>
              </a:rPr>
              <a:t>It is important to get permission to have a hug as some people may not be comfortable with it. Unless you know that person and are aware of their boundaries. </a:t>
            </a:r>
          </a:p>
        </p:txBody>
      </p:sp>
      <p:pic>
        <p:nvPicPr>
          <p:cNvPr id="3" name="Picture 2">
            <a:extLst>
              <a:ext uri="{FF2B5EF4-FFF2-40B4-BE49-F238E27FC236}">
                <a16:creationId xmlns:a16="http://schemas.microsoft.com/office/drawing/2014/main" id="{928C35E3-81EC-F946-AFC7-B9E1C97231E8}"/>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591243" y="2258300"/>
            <a:ext cx="4188483" cy="4073490"/>
          </a:xfrm>
          <a:prstGeom prst="rect">
            <a:avLst/>
          </a:prstGeom>
        </p:spPr>
      </p:pic>
    </p:spTree>
    <p:extLst>
      <p:ext uri="{BB962C8B-B14F-4D97-AF65-F5344CB8AC3E}">
        <p14:creationId xmlns:p14="http://schemas.microsoft.com/office/powerpoint/2010/main" val="325285445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AC7E9375-98E4-2F40-A9FC-6F2B91E8BDF6}"/>
              </a:ext>
            </a:extLst>
          </p:cNvPr>
          <p:cNvSpPr txBox="1"/>
          <p:nvPr/>
        </p:nvSpPr>
        <p:spPr>
          <a:xfrm>
            <a:off x="321731" y="196731"/>
            <a:ext cx="6383867" cy="1877437"/>
          </a:xfrm>
          <a:prstGeom prst="rect">
            <a:avLst/>
          </a:prstGeom>
          <a:noFill/>
          <a:ln w="19050">
            <a:noFill/>
          </a:ln>
        </p:spPr>
        <p:txBody>
          <a:bodyPr wrap="square" rtlCol="0">
            <a:spAutoFit/>
          </a:bodyPr>
          <a:lstStyle/>
          <a:p>
            <a:r>
              <a:rPr lang="en-AU" sz="4000" b="1" dirty="0">
                <a:latin typeface="+mj-lt"/>
              </a:rPr>
              <a:t>Scenario 4:</a:t>
            </a:r>
          </a:p>
          <a:p>
            <a:r>
              <a:rPr lang="en-AU" sz="3800" dirty="0">
                <a:latin typeface="+mj-lt"/>
              </a:rPr>
              <a:t>You’re about to leave your house to go to the park.   </a:t>
            </a:r>
          </a:p>
        </p:txBody>
      </p:sp>
      <p:sp>
        <p:nvSpPr>
          <p:cNvPr id="9" name="TextBox 8">
            <a:extLst>
              <a:ext uri="{FF2B5EF4-FFF2-40B4-BE49-F238E27FC236}">
                <a16:creationId xmlns:a16="http://schemas.microsoft.com/office/drawing/2014/main" id="{0FE0AB7D-1219-2C4D-8C95-409B0C2DC01A}"/>
              </a:ext>
            </a:extLst>
          </p:cNvPr>
          <p:cNvSpPr txBox="1"/>
          <p:nvPr/>
        </p:nvSpPr>
        <p:spPr>
          <a:xfrm>
            <a:off x="321730" y="3412166"/>
            <a:ext cx="6383867" cy="2246769"/>
          </a:xfrm>
          <a:prstGeom prst="rect">
            <a:avLst/>
          </a:prstGeom>
          <a:noFill/>
          <a:ln w="19050">
            <a:noFill/>
          </a:ln>
        </p:spPr>
        <p:txBody>
          <a:bodyPr wrap="square" rtlCol="0">
            <a:spAutoFit/>
          </a:bodyPr>
          <a:lstStyle/>
          <a:p>
            <a:r>
              <a:rPr lang="en-AU" sz="2800" b="1" dirty="0">
                <a:latin typeface="+mj-lt"/>
              </a:rPr>
              <a:t>Yes</a:t>
            </a:r>
            <a:r>
              <a:rPr lang="en-AU" sz="2800" dirty="0">
                <a:latin typeface="+mj-lt"/>
              </a:rPr>
              <a:t>. It is important that you get permission from your parents first before you leave to go somewhere by yourself. Your parents need to know where you are and ensure you are safe.   </a:t>
            </a:r>
          </a:p>
        </p:txBody>
      </p:sp>
      <p:pic>
        <p:nvPicPr>
          <p:cNvPr id="2" name="Picture 1">
            <a:extLst>
              <a:ext uri="{FF2B5EF4-FFF2-40B4-BE49-F238E27FC236}">
                <a16:creationId xmlns:a16="http://schemas.microsoft.com/office/drawing/2014/main" id="{67313987-6D62-0A43-B3D1-4B3021C99A8D}"/>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349704" y="862642"/>
            <a:ext cx="4533541" cy="3191774"/>
          </a:xfrm>
          <a:prstGeom prst="rect">
            <a:avLst/>
          </a:prstGeom>
        </p:spPr>
      </p:pic>
    </p:spTree>
    <p:extLst>
      <p:ext uri="{BB962C8B-B14F-4D97-AF65-F5344CB8AC3E}">
        <p14:creationId xmlns:p14="http://schemas.microsoft.com/office/powerpoint/2010/main" val="177273173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AC7E9375-98E4-2F40-A9FC-6F2B91E8BDF6}"/>
              </a:ext>
            </a:extLst>
          </p:cNvPr>
          <p:cNvSpPr txBox="1"/>
          <p:nvPr/>
        </p:nvSpPr>
        <p:spPr>
          <a:xfrm>
            <a:off x="154200" y="0"/>
            <a:ext cx="7350781" cy="830997"/>
          </a:xfrm>
          <a:prstGeom prst="rect">
            <a:avLst/>
          </a:prstGeom>
          <a:noFill/>
          <a:ln w="19050">
            <a:noFill/>
          </a:ln>
        </p:spPr>
        <p:txBody>
          <a:bodyPr wrap="square" rtlCol="0">
            <a:spAutoFit/>
          </a:bodyPr>
          <a:lstStyle/>
          <a:p>
            <a:pPr algn="ctr"/>
            <a:r>
              <a:rPr lang="en-AU" sz="4800" b="1" dirty="0">
                <a:latin typeface="+mj-lt"/>
              </a:rPr>
              <a:t>Having Boundaries</a:t>
            </a:r>
          </a:p>
        </p:txBody>
      </p:sp>
      <p:sp>
        <p:nvSpPr>
          <p:cNvPr id="11" name="TextBox 10">
            <a:extLst>
              <a:ext uri="{FF2B5EF4-FFF2-40B4-BE49-F238E27FC236}">
                <a16:creationId xmlns:a16="http://schemas.microsoft.com/office/drawing/2014/main" id="{1575939A-4770-A74F-8695-B59BA6A79E8F}"/>
              </a:ext>
            </a:extLst>
          </p:cNvPr>
          <p:cNvSpPr txBox="1"/>
          <p:nvPr/>
        </p:nvSpPr>
        <p:spPr>
          <a:xfrm>
            <a:off x="154200" y="1027709"/>
            <a:ext cx="7626826" cy="4832092"/>
          </a:xfrm>
          <a:prstGeom prst="rect">
            <a:avLst/>
          </a:prstGeom>
          <a:noFill/>
          <a:ln w="19050">
            <a:noFill/>
          </a:ln>
        </p:spPr>
        <p:txBody>
          <a:bodyPr wrap="square" rtlCol="0">
            <a:spAutoFit/>
          </a:bodyPr>
          <a:lstStyle/>
          <a:p>
            <a:r>
              <a:rPr lang="en-AU" sz="2800" dirty="0">
                <a:latin typeface="+mj-lt"/>
              </a:rPr>
              <a:t>Our boundaries are like personal rules for our bodies and how we expect to be treated. Everybody will have different boundaries as we all have different things we are comfortable with. For example, some people like hugs and some people do not. Some people like to share what they did on the weekend, others prefer not to and that is okay. </a:t>
            </a:r>
          </a:p>
          <a:p>
            <a:endParaRPr lang="en-AU" sz="2800" dirty="0">
              <a:latin typeface="+mj-lt"/>
            </a:endParaRPr>
          </a:p>
          <a:p>
            <a:r>
              <a:rPr lang="en-AU" sz="2800" dirty="0">
                <a:latin typeface="+mj-lt"/>
              </a:rPr>
              <a:t>It is very important we respect everyone’s preferences. Knowing people’s boundaries can help make our relationships even more positive. </a:t>
            </a:r>
          </a:p>
        </p:txBody>
      </p:sp>
      <p:pic>
        <p:nvPicPr>
          <p:cNvPr id="7" name="Picture 6">
            <a:extLst>
              <a:ext uri="{FF2B5EF4-FFF2-40B4-BE49-F238E27FC236}">
                <a16:creationId xmlns:a16="http://schemas.microsoft.com/office/drawing/2014/main" id="{B0C462AD-C83E-2341-B69B-5366002D6FA7}"/>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8212348" y="172527"/>
            <a:ext cx="1915064" cy="3158869"/>
          </a:xfrm>
          <a:prstGeom prst="rect">
            <a:avLst/>
          </a:prstGeom>
        </p:spPr>
      </p:pic>
      <p:pic>
        <p:nvPicPr>
          <p:cNvPr id="8" name="Picture 7">
            <a:extLst>
              <a:ext uri="{FF2B5EF4-FFF2-40B4-BE49-F238E27FC236}">
                <a16:creationId xmlns:a16="http://schemas.microsoft.com/office/drawing/2014/main" id="{EBAD41EF-7ECC-1D45-B57F-45450596927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9877247" y="3099347"/>
            <a:ext cx="1915064" cy="2760454"/>
          </a:xfrm>
          <a:prstGeom prst="rect">
            <a:avLst/>
          </a:prstGeom>
        </p:spPr>
      </p:pic>
    </p:spTree>
    <p:extLst>
      <p:ext uri="{BB962C8B-B14F-4D97-AF65-F5344CB8AC3E}">
        <p14:creationId xmlns:p14="http://schemas.microsoft.com/office/powerpoint/2010/main" val="202550831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AC7E9375-98E4-2F40-A9FC-6F2B91E8BDF6}"/>
              </a:ext>
            </a:extLst>
          </p:cNvPr>
          <p:cNvSpPr txBox="1"/>
          <p:nvPr/>
        </p:nvSpPr>
        <p:spPr>
          <a:xfrm>
            <a:off x="2414320" y="0"/>
            <a:ext cx="7350781" cy="830997"/>
          </a:xfrm>
          <a:prstGeom prst="rect">
            <a:avLst/>
          </a:prstGeom>
          <a:noFill/>
          <a:ln w="19050">
            <a:noFill/>
          </a:ln>
        </p:spPr>
        <p:txBody>
          <a:bodyPr wrap="square" rtlCol="0">
            <a:spAutoFit/>
          </a:bodyPr>
          <a:lstStyle/>
          <a:p>
            <a:pPr algn="ctr"/>
            <a:r>
              <a:rPr lang="en-AU" sz="4800" b="1" dirty="0">
                <a:latin typeface="+mj-lt"/>
              </a:rPr>
              <a:t>Having Boundaries</a:t>
            </a:r>
          </a:p>
        </p:txBody>
      </p:sp>
      <p:sp>
        <p:nvSpPr>
          <p:cNvPr id="11" name="TextBox 10">
            <a:extLst>
              <a:ext uri="{FF2B5EF4-FFF2-40B4-BE49-F238E27FC236}">
                <a16:creationId xmlns:a16="http://schemas.microsoft.com/office/drawing/2014/main" id="{1575939A-4770-A74F-8695-B59BA6A79E8F}"/>
              </a:ext>
            </a:extLst>
          </p:cNvPr>
          <p:cNvSpPr txBox="1"/>
          <p:nvPr/>
        </p:nvSpPr>
        <p:spPr>
          <a:xfrm>
            <a:off x="154200" y="1027709"/>
            <a:ext cx="11871023" cy="1877437"/>
          </a:xfrm>
          <a:prstGeom prst="rect">
            <a:avLst/>
          </a:prstGeom>
          <a:noFill/>
          <a:ln w="19050">
            <a:noFill/>
          </a:ln>
        </p:spPr>
        <p:txBody>
          <a:bodyPr wrap="square" rtlCol="0">
            <a:spAutoFit/>
          </a:bodyPr>
          <a:lstStyle/>
          <a:p>
            <a:r>
              <a:rPr lang="en-AU" sz="2400" dirty="0">
                <a:latin typeface="+mj-lt"/>
              </a:rPr>
              <a:t>It is important to remember that we have </a:t>
            </a:r>
            <a:r>
              <a:rPr lang="en-AU" sz="2400" b="1" dirty="0">
                <a:latin typeface="+mj-lt"/>
              </a:rPr>
              <a:t>autonomy</a:t>
            </a:r>
            <a:r>
              <a:rPr lang="en-AU" sz="2400" dirty="0">
                <a:latin typeface="+mj-lt"/>
              </a:rPr>
              <a:t> over our bodies. This means we are in charge of what happens to our bodies and our personal information. </a:t>
            </a:r>
          </a:p>
          <a:p>
            <a:endParaRPr lang="en-AU" sz="2400" dirty="0">
              <a:latin typeface="+mj-lt"/>
            </a:endParaRPr>
          </a:p>
          <a:p>
            <a:r>
              <a:rPr lang="en-AU" sz="2400" dirty="0">
                <a:latin typeface="+mj-lt"/>
              </a:rPr>
              <a:t>We must respect people’s boundaries and they must respect ours. </a:t>
            </a:r>
          </a:p>
          <a:p>
            <a:endParaRPr lang="en-AU" sz="2000" dirty="0">
              <a:latin typeface="+mj-lt"/>
            </a:endParaRPr>
          </a:p>
        </p:txBody>
      </p:sp>
      <p:sp>
        <p:nvSpPr>
          <p:cNvPr id="2" name="Rounded Rectangular Callout 1">
            <a:extLst>
              <a:ext uri="{FF2B5EF4-FFF2-40B4-BE49-F238E27FC236}">
                <a16:creationId xmlns:a16="http://schemas.microsoft.com/office/drawing/2014/main" id="{B07E295E-F89D-B142-85FA-CB9EC19AD59E}"/>
              </a:ext>
            </a:extLst>
          </p:cNvPr>
          <p:cNvSpPr/>
          <p:nvPr/>
        </p:nvSpPr>
        <p:spPr>
          <a:xfrm>
            <a:off x="1259457" y="3571336"/>
            <a:ext cx="2656935" cy="1500996"/>
          </a:xfrm>
          <a:prstGeom prst="wedgeRoundRectCallout">
            <a:avLst>
              <a:gd name="adj1" fmla="val -52651"/>
              <a:gd name="adj2" fmla="val 37213"/>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5A703EF9-DF88-1F4E-9FF9-0BA444354AE9}"/>
              </a:ext>
            </a:extLst>
          </p:cNvPr>
          <p:cNvSpPr txBox="1"/>
          <p:nvPr/>
        </p:nvSpPr>
        <p:spPr>
          <a:xfrm>
            <a:off x="1414732" y="3537004"/>
            <a:ext cx="2501660" cy="1569660"/>
          </a:xfrm>
          <a:prstGeom prst="rect">
            <a:avLst/>
          </a:prstGeom>
          <a:noFill/>
          <a:ln w="19050">
            <a:noFill/>
          </a:ln>
        </p:spPr>
        <p:txBody>
          <a:bodyPr wrap="square" rtlCol="0">
            <a:spAutoFit/>
          </a:bodyPr>
          <a:lstStyle/>
          <a:p>
            <a:r>
              <a:rPr lang="en-AU" sz="2400" dirty="0">
                <a:latin typeface="+mj-lt"/>
              </a:rPr>
              <a:t>I don’t mind my </a:t>
            </a:r>
          </a:p>
          <a:p>
            <a:r>
              <a:rPr lang="en-AU" sz="2400" dirty="0">
                <a:latin typeface="+mj-lt"/>
              </a:rPr>
              <a:t>friends borrowing </a:t>
            </a:r>
          </a:p>
          <a:p>
            <a:r>
              <a:rPr lang="en-AU" sz="2400" dirty="0">
                <a:latin typeface="+mj-lt"/>
              </a:rPr>
              <a:t>my ball when I’m </a:t>
            </a:r>
          </a:p>
          <a:p>
            <a:r>
              <a:rPr lang="en-AU" sz="2400" dirty="0">
                <a:latin typeface="+mj-lt"/>
              </a:rPr>
              <a:t>not there. </a:t>
            </a:r>
            <a:endParaRPr lang="en-AU" sz="2000" dirty="0">
              <a:latin typeface="+mj-lt"/>
            </a:endParaRPr>
          </a:p>
        </p:txBody>
      </p:sp>
      <p:sp>
        <p:nvSpPr>
          <p:cNvPr id="7" name="Rounded Rectangular Callout 6">
            <a:extLst>
              <a:ext uri="{FF2B5EF4-FFF2-40B4-BE49-F238E27FC236}">
                <a16:creationId xmlns:a16="http://schemas.microsoft.com/office/drawing/2014/main" id="{439F3EA9-C08C-0B45-A326-E5C0FCEF745C}"/>
              </a:ext>
            </a:extLst>
          </p:cNvPr>
          <p:cNvSpPr/>
          <p:nvPr/>
        </p:nvSpPr>
        <p:spPr>
          <a:xfrm>
            <a:off x="4448355" y="2984567"/>
            <a:ext cx="2656935" cy="1500996"/>
          </a:xfrm>
          <a:prstGeom prst="wedgeRoundRectCallout">
            <a:avLst>
              <a:gd name="adj1" fmla="val -22781"/>
              <a:gd name="adj2" fmla="val 93534"/>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56B5D27D-1BBA-F14F-A772-23D9C78258F3}"/>
              </a:ext>
            </a:extLst>
          </p:cNvPr>
          <p:cNvSpPr txBox="1"/>
          <p:nvPr/>
        </p:nvSpPr>
        <p:spPr>
          <a:xfrm>
            <a:off x="4603630" y="2950235"/>
            <a:ext cx="2501660" cy="1384995"/>
          </a:xfrm>
          <a:prstGeom prst="rect">
            <a:avLst/>
          </a:prstGeom>
          <a:noFill/>
          <a:ln w="19050">
            <a:noFill/>
          </a:ln>
        </p:spPr>
        <p:txBody>
          <a:bodyPr wrap="square" rtlCol="0">
            <a:spAutoFit/>
          </a:bodyPr>
          <a:lstStyle/>
          <a:p>
            <a:r>
              <a:rPr lang="en-AU" sz="2800" dirty="0">
                <a:latin typeface="+mj-lt"/>
              </a:rPr>
              <a:t>I prefer not to have my hand held.</a:t>
            </a:r>
          </a:p>
        </p:txBody>
      </p:sp>
      <p:sp>
        <p:nvSpPr>
          <p:cNvPr id="9" name="Rounded Rectangular Callout 8">
            <a:extLst>
              <a:ext uri="{FF2B5EF4-FFF2-40B4-BE49-F238E27FC236}">
                <a16:creationId xmlns:a16="http://schemas.microsoft.com/office/drawing/2014/main" id="{C6278C82-051D-7441-A8C4-71C83E9A2FF6}"/>
              </a:ext>
            </a:extLst>
          </p:cNvPr>
          <p:cNvSpPr/>
          <p:nvPr/>
        </p:nvSpPr>
        <p:spPr>
          <a:xfrm>
            <a:off x="7711101" y="2870467"/>
            <a:ext cx="2656935" cy="1500996"/>
          </a:xfrm>
          <a:prstGeom prst="wedgeRoundRectCallout">
            <a:avLst>
              <a:gd name="adj1" fmla="val 45401"/>
              <a:gd name="adj2" fmla="val 99282"/>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33601345-E8FC-9041-8A2F-A577FD394009}"/>
              </a:ext>
            </a:extLst>
          </p:cNvPr>
          <p:cNvSpPr txBox="1"/>
          <p:nvPr/>
        </p:nvSpPr>
        <p:spPr>
          <a:xfrm>
            <a:off x="7711101" y="2905970"/>
            <a:ext cx="2656935" cy="1292662"/>
          </a:xfrm>
          <a:prstGeom prst="rect">
            <a:avLst/>
          </a:prstGeom>
          <a:noFill/>
          <a:ln w="19050">
            <a:noFill/>
          </a:ln>
        </p:spPr>
        <p:txBody>
          <a:bodyPr wrap="square" rtlCol="0">
            <a:spAutoFit/>
          </a:bodyPr>
          <a:lstStyle/>
          <a:p>
            <a:r>
              <a:rPr lang="en-AU" sz="2600" dirty="0">
                <a:latin typeface="+mj-lt"/>
              </a:rPr>
              <a:t>I am more comfortable with high 5s than hugs.</a:t>
            </a:r>
          </a:p>
        </p:txBody>
      </p:sp>
      <p:pic>
        <p:nvPicPr>
          <p:cNvPr id="3" name="Picture 2">
            <a:extLst>
              <a:ext uri="{FF2B5EF4-FFF2-40B4-BE49-F238E27FC236}">
                <a16:creationId xmlns:a16="http://schemas.microsoft.com/office/drawing/2014/main" id="{2A09B479-B3EF-4B45-9CD9-14D9D3A5561D}"/>
              </a:ext>
            </a:extLst>
          </p:cNvPr>
          <p:cNvPicPr>
            <a:picLocks noChangeAspect="1"/>
          </p:cNvPicPr>
          <p:nvPr/>
        </p:nvPicPr>
        <p:blipFill rotWithShape="1">
          <a:blip r:embed="rId2"/>
          <a:srcRect l="3442" t="2767" r="78277" b="47925"/>
          <a:stretch/>
        </p:blipFill>
        <p:spPr>
          <a:xfrm>
            <a:off x="192658" y="4140679"/>
            <a:ext cx="992857" cy="2142386"/>
          </a:xfrm>
          <a:prstGeom prst="rect">
            <a:avLst/>
          </a:prstGeom>
        </p:spPr>
      </p:pic>
      <p:pic>
        <p:nvPicPr>
          <p:cNvPr id="4" name="Picture 3">
            <a:extLst>
              <a:ext uri="{FF2B5EF4-FFF2-40B4-BE49-F238E27FC236}">
                <a16:creationId xmlns:a16="http://schemas.microsoft.com/office/drawing/2014/main" id="{13B484D7-808B-7140-9247-E3BF1D54A657}"/>
              </a:ext>
            </a:extLst>
          </p:cNvPr>
          <p:cNvPicPr>
            <a:picLocks noChangeAspect="1"/>
          </p:cNvPicPr>
          <p:nvPr/>
        </p:nvPicPr>
        <p:blipFill rotWithShape="1">
          <a:blip r:embed="rId2"/>
          <a:srcRect l="35442" t="57609" r="42017" b="3649"/>
          <a:stretch/>
        </p:blipFill>
        <p:spPr>
          <a:xfrm>
            <a:off x="5418304" y="4797246"/>
            <a:ext cx="1116729" cy="1535503"/>
          </a:xfrm>
          <a:prstGeom prst="rect">
            <a:avLst/>
          </a:prstGeom>
        </p:spPr>
      </p:pic>
      <p:pic>
        <p:nvPicPr>
          <p:cNvPr id="12" name="Picture 11">
            <a:extLst>
              <a:ext uri="{FF2B5EF4-FFF2-40B4-BE49-F238E27FC236}">
                <a16:creationId xmlns:a16="http://schemas.microsoft.com/office/drawing/2014/main" id="{6C57D204-A8E9-1942-B1EB-315641BBB0B0}"/>
              </a:ext>
            </a:extLst>
          </p:cNvPr>
          <p:cNvPicPr>
            <a:picLocks noChangeAspect="1"/>
          </p:cNvPicPr>
          <p:nvPr/>
        </p:nvPicPr>
        <p:blipFill rotWithShape="1">
          <a:blip r:embed="rId2"/>
          <a:srcRect l="66034" t="3522" r="2772" b="54717"/>
          <a:stretch/>
        </p:blipFill>
        <p:spPr>
          <a:xfrm>
            <a:off x="10317192" y="4434838"/>
            <a:ext cx="1675488" cy="1794392"/>
          </a:xfrm>
          <a:prstGeom prst="rect">
            <a:avLst/>
          </a:prstGeom>
        </p:spPr>
      </p:pic>
    </p:spTree>
    <p:extLst>
      <p:ext uri="{BB962C8B-B14F-4D97-AF65-F5344CB8AC3E}">
        <p14:creationId xmlns:p14="http://schemas.microsoft.com/office/powerpoint/2010/main" val="402239724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AC7E9375-98E4-2F40-A9FC-6F2B91E8BDF6}"/>
              </a:ext>
            </a:extLst>
          </p:cNvPr>
          <p:cNvSpPr txBox="1"/>
          <p:nvPr/>
        </p:nvSpPr>
        <p:spPr>
          <a:xfrm>
            <a:off x="2414320" y="0"/>
            <a:ext cx="7350781" cy="830997"/>
          </a:xfrm>
          <a:prstGeom prst="rect">
            <a:avLst/>
          </a:prstGeom>
          <a:noFill/>
          <a:ln w="19050">
            <a:noFill/>
          </a:ln>
        </p:spPr>
        <p:txBody>
          <a:bodyPr wrap="square" rtlCol="0">
            <a:spAutoFit/>
          </a:bodyPr>
          <a:lstStyle/>
          <a:p>
            <a:pPr algn="ctr"/>
            <a:r>
              <a:rPr lang="en-AU" sz="4800" b="1" dirty="0">
                <a:latin typeface="+mj-lt"/>
              </a:rPr>
              <a:t>Language we can use</a:t>
            </a:r>
          </a:p>
        </p:txBody>
      </p:sp>
      <p:sp>
        <p:nvSpPr>
          <p:cNvPr id="11" name="TextBox 10">
            <a:extLst>
              <a:ext uri="{FF2B5EF4-FFF2-40B4-BE49-F238E27FC236}">
                <a16:creationId xmlns:a16="http://schemas.microsoft.com/office/drawing/2014/main" id="{1575939A-4770-A74F-8695-B59BA6A79E8F}"/>
              </a:ext>
            </a:extLst>
          </p:cNvPr>
          <p:cNvSpPr txBox="1"/>
          <p:nvPr/>
        </p:nvSpPr>
        <p:spPr>
          <a:xfrm>
            <a:off x="0" y="830997"/>
            <a:ext cx="12192000" cy="800219"/>
          </a:xfrm>
          <a:prstGeom prst="rect">
            <a:avLst/>
          </a:prstGeom>
          <a:noFill/>
          <a:ln w="19050">
            <a:noFill/>
          </a:ln>
        </p:spPr>
        <p:txBody>
          <a:bodyPr wrap="square" rtlCol="0">
            <a:spAutoFit/>
          </a:bodyPr>
          <a:lstStyle/>
          <a:p>
            <a:r>
              <a:rPr lang="en-AU" sz="2300" dirty="0">
                <a:latin typeface="+mj-lt"/>
              </a:rPr>
              <a:t>Let’s look at a variety of ways we can </a:t>
            </a:r>
            <a:r>
              <a:rPr lang="en-AU" sz="2300" b="1" dirty="0">
                <a:latin typeface="+mj-lt"/>
              </a:rPr>
              <a:t>ask</a:t>
            </a:r>
            <a:r>
              <a:rPr lang="en-AU" sz="2300" dirty="0">
                <a:latin typeface="+mj-lt"/>
              </a:rPr>
              <a:t> for consent and also let’s look at some ways we can </a:t>
            </a:r>
            <a:r>
              <a:rPr lang="en-AU" sz="2300" b="1" dirty="0">
                <a:latin typeface="+mj-lt"/>
              </a:rPr>
              <a:t>give</a:t>
            </a:r>
            <a:r>
              <a:rPr lang="en-AU" sz="2300" dirty="0">
                <a:latin typeface="+mj-lt"/>
              </a:rPr>
              <a:t> or </a:t>
            </a:r>
            <a:r>
              <a:rPr lang="en-AU" sz="2300" b="1" dirty="0">
                <a:latin typeface="+mj-lt"/>
              </a:rPr>
              <a:t>decline</a:t>
            </a:r>
            <a:r>
              <a:rPr lang="en-AU" sz="2300" dirty="0">
                <a:latin typeface="+mj-lt"/>
              </a:rPr>
              <a:t> consent. Can you organise the below phrases into an </a:t>
            </a:r>
            <a:r>
              <a:rPr lang="en-AU" sz="2300" b="1" dirty="0">
                <a:latin typeface="+mj-lt"/>
              </a:rPr>
              <a:t>asking</a:t>
            </a:r>
            <a:r>
              <a:rPr lang="en-AU" sz="2300" dirty="0">
                <a:latin typeface="+mj-lt"/>
              </a:rPr>
              <a:t> group and a </a:t>
            </a:r>
            <a:r>
              <a:rPr lang="en-AU" sz="2300" b="1" dirty="0">
                <a:latin typeface="+mj-lt"/>
              </a:rPr>
              <a:t>responding</a:t>
            </a:r>
            <a:r>
              <a:rPr lang="en-AU" sz="2300" dirty="0">
                <a:latin typeface="+mj-lt"/>
              </a:rPr>
              <a:t> group.</a:t>
            </a:r>
          </a:p>
        </p:txBody>
      </p:sp>
      <p:grpSp>
        <p:nvGrpSpPr>
          <p:cNvPr id="3" name="Group 2">
            <a:extLst>
              <a:ext uri="{FF2B5EF4-FFF2-40B4-BE49-F238E27FC236}">
                <a16:creationId xmlns:a16="http://schemas.microsoft.com/office/drawing/2014/main" id="{45E0AB6F-9C91-FD46-BF81-A9DEACD251FC}"/>
              </a:ext>
            </a:extLst>
          </p:cNvPr>
          <p:cNvGrpSpPr/>
          <p:nvPr/>
        </p:nvGrpSpPr>
        <p:grpSpPr>
          <a:xfrm>
            <a:off x="859668" y="5257173"/>
            <a:ext cx="2656935" cy="865329"/>
            <a:chOff x="569344" y="4691165"/>
            <a:chExt cx="2656935" cy="865329"/>
          </a:xfrm>
        </p:grpSpPr>
        <p:sp>
          <p:nvSpPr>
            <p:cNvPr id="2" name="Rounded Rectangular Callout 1">
              <a:extLst>
                <a:ext uri="{FF2B5EF4-FFF2-40B4-BE49-F238E27FC236}">
                  <a16:creationId xmlns:a16="http://schemas.microsoft.com/office/drawing/2014/main" id="{B07E295E-F89D-B142-85FA-CB9EC19AD59E}"/>
                </a:ext>
              </a:extLst>
            </p:cNvPr>
            <p:cNvSpPr/>
            <p:nvPr/>
          </p:nvSpPr>
          <p:spPr>
            <a:xfrm>
              <a:off x="569344" y="4725497"/>
              <a:ext cx="2656935" cy="830997"/>
            </a:xfrm>
            <a:prstGeom prst="wedgeRoundRect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5A703EF9-DF88-1F4E-9FF9-0BA444354AE9}"/>
                </a:ext>
              </a:extLst>
            </p:cNvPr>
            <p:cNvSpPr txBox="1"/>
            <p:nvPr/>
          </p:nvSpPr>
          <p:spPr>
            <a:xfrm>
              <a:off x="646981" y="4691165"/>
              <a:ext cx="2501660" cy="830997"/>
            </a:xfrm>
            <a:prstGeom prst="rect">
              <a:avLst/>
            </a:prstGeom>
            <a:noFill/>
            <a:ln w="19050">
              <a:noFill/>
            </a:ln>
          </p:spPr>
          <p:txBody>
            <a:bodyPr wrap="square" rtlCol="0">
              <a:spAutoFit/>
            </a:bodyPr>
            <a:lstStyle/>
            <a:p>
              <a:r>
                <a:rPr lang="en-AU" sz="2400" dirty="0">
                  <a:latin typeface="+mj-lt"/>
                </a:rPr>
                <a:t>Can I borrow your red crayon please?</a:t>
              </a:r>
              <a:endParaRPr lang="en-AU" sz="2000" dirty="0">
                <a:latin typeface="+mj-lt"/>
              </a:endParaRPr>
            </a:p>
          </p:txBody>
        </p:sp>
      </p:grpSp>
      <p:grpSp>
        <p:nvGrpSpPr>
          <p:cNvPr id="4" name="Group 3">
            <a:extLst>
              <a:ext uri="{FF2B5EF4-FFF2-40B4-BE49-F238E27FC236}">
                <a16:creationId xmlns:a16="http://schemas.microsoft.com/office/drawing/2014/main" id="{111FC58E-F15A-BB41-B98D-03810562ED9F}"/>
              </a:ext>
            </a:extLst>
          </p:cNvPr>
          <p:cNvGrpSpPr/>
          <p:nvPr/>
        </p:nvGrpSpPr>
        <p:grpSpPr>
          <a:xfrm>
            <a:off x="4761242" y="5064140"/>
            <a:ext cx="2656935" cy="1058362"/>
            <a:chOff x="4448355" y="3605668"/>
            <a:chExt cx="2656935" cy="1058362"/>
          </a:xfrm>
        </p:grpSpPr>
        <p:sp>
          <p:nvSpPr>
            <p:cNvPr id="7" name="Rounded Rectangular Callout 6">
              <a:extLst>
                <a:ext uri="{FF2B5EF4-FFF2-40B4-BE49-F238E27FC236}">
                  <a16:creationId xmlns:a16="http://schemas.microsoft.com/office/drawing/2014/main" id="{439F3EA9-C08C-0B45-A326-E5C0FCEF745C}"/>
                </a:ext>
              </a:extLst>
            </p:cNvPr>
            <p:cNvSpPr/>
            <p:nvPr/>
          </p:nvSpPr>
          <p:spPr>
            <a:xfrm>
              <a:off x="4448355" y="3605668"/>
              <a:ext cx="2656935" cy="1058362"/>
            </a:xfrm>
            <a:prstGeom prst="wedgeRoundRect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56B5D27D-1BBA-F14F-A772-23D9C78258F3}"/>
                </a:ext>
              </a:extLst>
            </p:cNvPr>
            <p:cNvSpPr txBox="1"/>
            <p:nvPr/>
          </p:nvSpPr>
          <p:spPr>
            <a:xfrm>
              <a:off x="4603630" y="3605668"/>
              <a:ext cx="2501660" cy="954107"/>
            </a:xfrm>
            <a:prstGeom prst="rect">
              <a:avLst/>
            </a:prstGeom>
            <a:noFill/>
            <a:ln w="19050">
              <a:noFill/>
            </a:ln>
          </p:spPr>
          <p:txBody>
            <a:bodyPr wrap="square" rtlCol="0">
              <a:spAutoFit/>
            </a:bodyPr>
            <a:lstStyle/>
            <a:p>
              <a:r>
                <a:rPr lang="en-AU" sz="2800" dirty="0">
                  <a:latin typeface="+mj-lt"/>
                </a:rPr>
                <a:t>Would you like to hold hands?</a:t>
              </a:r>
            </a:p>
          </p:txBody>
        </p:sp>
      </p:grpSp>
      <p:grpSp>
        <p:nvGrpSpPr>
          <p:cNvPr id="16" name="Group 15">
            <a:extLst>
              <a:ext uri="{FF2B5EF4-FFF2-40B4-BE49-F238E27FC236}">
                <a16:creationId xmlns:a16="http://schemas.microsoft.com/office/drawing/2014/main" id="{EF7A26FF-875C-114A-8965-FA140B899B68}"/>
              </a:ext>
            </a:extLst>
          </p:cNvPr>
          <p:cNvGrpSpPr/>
          <p:nvPr/>
        </p:nvGrpSpPr>
        <p:grpSpPr>
          <a:xfrm>
            <a:off x="9564132" y="4901151"/>
            <a:ext cx="2294705" cy="1136202"/>
            <a:chOff x="8036944" y="3640000"/>
            <a:chExt cx="2656935" cy="1500996"/>
          </a:xfrm>
        </p:grpSpPr>
        <p:sp>
          <p:nvSpPr>
            <p:cNvPr id="9" name="Rounded Rectangular Callout 8">
              <a:extLst>
                <a:ext uri="{FF2B5EF4-FFF2-40B4-BE49-F238E27FC236}">
                  <a16:creationId xmlns:a16="http://schemas.microsoft.com/office/drawing/2014/main" id="{C6278C82-051D-7441-A8C4-71C83E9A2FF6}"/>
                </a:ext>
              </a:extLst>
            </p:cNvPr>
            <p:cNvSpPr/>
            <p:nvPr/>
          </p:nvSpPr>
          <p:spPr>
            <a:xfrm>
              <a:off x="8036944" y="3640000"/>
              <a:ext cx="2656935" cy="1500996"/>
            </a:xfrm>
            <a:prstGeom prst="wedgeRoundRectCallout">
              <a:avLst>
                <a:gd name="adj1" fmla="val 37575"/>
                <a:gd name="adj2" fmla="val 69115"/>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33601345-E8FC-9041-8A2F-A577FD394009}"/>
                </a:ext>
              </a:extLst>
            </p:cNvPr>
            <p:cNvSpPr txBox="1"/>
            <p:nvPr/>
          </p:nvSpPr>
          <p:spPr>
            <a:xfrm>
              <a:off x="8036944" y="3675504"/>
              <a:ext cx="2656935" cy="1463734"/>
            </a:xfrm>
            <a:prstGeom prst="rect">
              <a:avLst/>
            </a:prstGeom>
            <a:noFill/>
            <a:ln w="19050">
              <a:noFill/>
            </a:ln>
          </p:spPr>
          <p:txBody>
            <a:bodyPr wrap="square" rtlCol="0">
              <a:spAutoFit/>
            </a:bodyPr>
            <a:lstStyle/>
            <a:p>
              <a:r>
                <a:rPr lang="en-AU" sz="2200" dirty="0">
                  <a:latin typeface="+mj-lt"/>
                </a:rPr>
                <a:t>No thanks but I don’t mind giving a high 5.</a:t>
              </a:r>
            </a:p>
          </p:txBody>
        </p:sp>
      </p:grpSp>
      <p:grpSp>
        <p:nvGrpSpPr>
          <p:cNvPr id="17" name="Group 16">
            <a:extLst>
              <a:ext uri="{FF2B5EF4-FFF2-40B4-BE49-F238E27FC236}">
                <a16:creationId xmlns:a16="http://schemas.microsoft.com/office/drawing/2014/main" id="{7A517FAC-36C6-C34B-87C4-7BCD59D70728}"/>
              </a:ext>
            </a:extLst>
          </p:cNvPr>
          <p:cNvGrpSpPr/>
          <p:nvPr/>
        </p:nvGrpSpPr>
        <p:grpSpPr>
          <a:xfrm>
            <a:off x="6907197" y="3400593"/>
            <a:ext cx="2656935" cy="1394636"/>
            <a:chOff x="5282243" y="1655536"/>
            <a:chExt cx="2656935" cy="1535328"/>
          </a:xfrm>
        </p:grpSpPr>
        <p:sp>
          <p:nvSpPr>
            <p:cNvPr id="12" name="Rounded Rectangular Callout 11">
              <a:extLst>
                <a:ext uri="{FF2B5EF4-FFF2-40B4-BE49-F238E27FC236}">
                  <a16:creationId xmlns:a16="http://schemas.microsoft.com/office/drawing/2014/main" id="{3A7DF021-EBC5-E546-ADC4-9B57616AAB5A}"/>
                </a:ext>
              </a:extLst>
            </p:cNvPr>
            <p:cNvSpPr/>
            <p:nvPr/>
          </p:nvSpPr>
          <p:spPr>
            <a:xfrm>
              <a:off x="5282243" y="1689868"/>
              <a:ext cx="2656935" cy="1500996"/>
            </a:xfrm>
            <a:prstGeom prst="wedgeRoundRectCallout">
              <a:avLst>
                <a:gd name="adj1" fmla="val 4625"/>
                <a:gd name="adj2" fmla="val 71687"/>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229DDBA2-F355-4E4A-8DA3-1197C2F14329}"/>
                </a:ext>
              </a:extLst>
            </p:cNvPr>
            <p:cNvSpPr txBox="1"/>
            <p:nvPr/>
          </p:nvSpPr>
          <p:spPr>
            <a:xfrm>
              <a:off x="5437518" y="1655536"/>
              <a:ext cx="2501660" cy="1446550"/>
            </a:xfrm>
            <a:prstGeom prst="rect">
              <a:avLst/>
            </a:prstGeom>
            <a:noFill/>
            <a:ln w="19050">
              <a:noFill/>
            </a:ln>
          </p:spPr>
          <p:txBody>
            <a:bodyPr wrap="square" rtlCol="0">
              <a:spAutoFit/>
            </a:bodyPr>
            <a:lstStyle/>
            <a:p>
              <a:r>
                <a:rPr lang="en-AU" sz="2200" dirty="0">
                  <a:latin typeface="+mj-lt"/>
                </a:rPr>
                <a:t>I’m sorry I am using it right now. You can use it once I’ve finished.</a:t>
              </a:r>
            </a:p>
          </p:txBody>
        </p:sp>
      </p:grpSp>
      <p:grpSp>
        <p:nvGrpSpPr>
          <p:cNvPr id="18" name="Group 17">
            <a:extLst>
              <a:ext uri="{FF2B5EF4-FFF2-40B4-BE49-F238E27FC236}">
                <a16:creationId xmlns:a16="http://schemas.microsoft.com/office/drawing/2014/main" id="{185A53A0-9D65-C946-A14E-598269A9FBD3}"/>
              </a:ext>
            </a:extLst>
          </p:cNvPr>
          <p:cNvGrpSpPr/>
          <p:nvPr/>
        </p:nvGrpSpPr>
        <p:grpSpPr>
          <a:xfrm>
            <a:off x="519239" y="3543913"/>
            <a:ext cx="2656935" cy="1142328"/>
            <a:chOff x="1196200" y="1967344"/>
            <a:chExt cx="2656935" cy="1142328"/>
          </a:xfrm>
        </p:grpSpPr>
        <p:sp>
          <p:nvSpPr>
            <p:cNvPr id="14" name="Rounded Rectangular Callout 13">
              <a:extLst>
                <a:ext uri="{FF2B5EF4-FFF2-40B4-BE49-F238E27FC236}">
                  <a16:creationId xmlns:a16="http://schemas.microsoft.com/office/drawing/2014/main" id="{636973CB-477D-F44D-B085-5B404DE9A5E5}"/>
                </a:ext>
              </a:extLst>
            </p:cNvPr>
            <p:cNvSpPr/>
            <p:nvPr/>
          </p:nvSpPr>
          <p:spPr>
            <a:xfrm>
              <a:off x="1196200" y="2001676"/>
              <a:ext cx="2656935" cy="1107996"/>
            </a:xfrm>
            <a:prstGeom prst="wedgeRoundRectCallout">
              <a:avLst>
                <a:gd name="adj1" fmla="val -63263"/>
                <a:gd name="adj2" fmla="val 36498"/>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9345BA44-51D3-E74B-B910-FC8B3543A86D}"/>
                </a:ext>
              </a:extLst>
            </p:cNvPr>
            <p:cNvSpPr txBox="1"/>
            <p:nvPr/>
          </p:nvSpPr>
          <p:spPr>
            <a:xfrm>
              <a:off x="1196200" y="1967344"/>
              <a:ext cx="2656935" cy="1107996"/>
            </a:xfrm>
            <a:prstGeom prst="rect">
              <a:avLst/>
            </a:prstGeom>
            <a:noFill/>
            <a:ln w="19050">
              <a:noFill/>
            </a:ln>
          </p:spPr>
          <p:txBody>
            <a:bodyPr wrap="square" rtlCol="0">
              <a:spAutoFit/>
            </a:bodyPr>
            <a:lstStyle/>
            <a:p>
              <a:r>
                <a:rPr lang="en-AU" sz="2200" dirty="0">
                  <a:latin typeface="+mj-lt"/>
                </a:rPr>
                <a:t>No thank you. I don’t feel comfortable with that. </a:t>
              </a:r>
            </a:p>
          </p:txBody>
        </p:sp>
      </p:grpSp>
      <p:grpSp>
        <p:nvGrpSpPr>
          <p:cNvPr id="24" name="Group 23">
            <a:extLst>
              <a:ext uri="{FF2B5EF4-FFF2-40B4-BE49-F238E27FC236}">
                <a16:creationId xmlns:a16="http://schemas.microsoft.com/office/drawing/2014/main" id="{D4BF5DBA-9B05-2F4C-935A-D0EB4B56767A}"/>
              </a:ext>
            </a:extLst>
          </p:cNvPr>
          <p:cNvGrpSpPr/>
          <p:nvPr/>
        </p:nvGrpSpPr>
        <p:grpSpPr>
          <a:xfrm>
            <a:off x="3588049" y="3642090"/>
            <a:ext cx="2656935" cy="847864"/>
            <a:chOff x="3588049" y="3642090"/>
            <a:chExt cx="2656935" cy="847864"/>
          </a:xfrm>
        </p:grpSpPr>
        <p:sp>
          <p:nvSpPr>
            <p:cNvPr id="19" name="Rounded Rectangular Callout 18">
              <a:extLst>
                <a:ext uri="{FF2B5EF4-FFF2-40B4-BE49-F238E27FC236}">
                  <a16:creationId xmlns:a16="http://schemas.microsoft.com/office/drawing/2014/main" id="{45E68510-B728-4F4A-9DA0-F5BC277C30A4}"/>
                </a:ext>
              </a:extLst>
            </p:cNvPr>
            <p:cNvSpPr/>
            <p:nvPr/>
          </p:nvSpPr>
          <p:spPr>
            <a:xfrm>
              <a:off x="3588049" y="3693289"/>
              <a:ext cx="2656935" cy="796665"/>
            </a:xfrm>
            <a:prstGeom prst="wedgeRoundRect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40C5CC6B-D46E-FD4F-AE65-3FB74F9BE1D4}"/>
                </a:ext>
              </a:extLst>
            </p:cNvPr>
            <p:cNvSpPr txBox="1"/>
            <p:nvPr/>
          </p:nvSpPr>
          <p:spPr>
            <a:xfrm>
              <a:off x="3654500" y="3642090"/>
              <a:ext cx="2501660" cy="830997"/>
            </a:xfrm>
            <a:prstGeom prst="rect">
              <a:avLst/>
            </a:prstGeom>
            <a:noFill/>
            <a:ln w="19050">
              <a:noFill/>
            </a:ln>
          </p:spPr>
          <p:txBody>
            <a:bodyPr wrap="square" rtlCol="0">
              <a:spAutoFit/>
            </a:bodyPr>
            <a:lstStyle/>
            <a:p>
              <a:r>
                <a:rPr lang="en-AU" sz="2400" dirty="0">
                  <a:latin typeface="+mj-lt"/>
                </a:rPr>
                <a:t>Can I share what you have told me? </a:t>
              </a:r>
              <a:endParaRPr lang="en-AU" sz="2000" dirty="0">
                <a:latin typeface="+mj-lt"/>
              </a:endParaRPr>
            </a:p>
          </p:txBody>
        </p:sp>
      </p:grpSp>
      <p:grpSp>
        <p:nvGrpSpPr>
          <p:cNvPr id="23" name="Group 22">
            <a:extLst>
              <a:ext uri="{FF2B5EF4-FFF2-40B4-BE49-F238E27FC236}">
                <a16:creationId xmlns:a16="http://schemas.microsoft.com/office/drawing/2014/main" id="{0F0DEE03-CEF2-5647-9A18-AC5FFAEAE0F2}"/>
              </a:ext>
            </a:extLst>
          </p:cNvPr>
          <p:cNvGrpSpPr/>
          <p:nvPr/>
        </p:nvGrpSpPr>
        <p:grpSpPr>
          <a:xfrm>
            <a:off x="9735459" y="3253332"/>
            <a:ext cx="2196973" cy="958611"/>
            <a:chOff x="9564132" y="2202556"/>
            <a:chExt cx="2196973" cy="958611"/>
          </a:xfrm>
        </p:grpSpPr>
        <p:sp>
          <p:nvSpPr>
            <p:cNvPr id="21" name="Rounded Rectangular Callout 20">
              <a:extLst>
                <a:ext uri="{FF2B5EF4-FFF2-40B4-BE49-F238E27FC236}">
                  <a16:creationId xmlns:a16="http://schemas.microsoft.com/office/drawing/2014/main" id="{34939DB5-7DB9-9940-8702-6589852B5806}"/>
                </a:ext>
              </a:extLst>
            </p:cNvPr>
            <p:cNvSpPr/>
            <p:nvPr/>
          </p:nvSpPr>
          <p:spPr>
            <a:xfrm>
              <a:off x="9564132" y="2236888"/>
              <a:ext cx="2196973" cy="924279"/>
            </a:xfrm>
            <a:prstGeom prst="wedgeRoundRectCallout">
              <a:avLst>
                <a:gd name="adj1" fmla="val 30997"/>
                <a:gd name="adj2" fmla="val 77433"/>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9E066702-68CE-1F48-A002-666636D3357D}"/>
                </a:ext>
              </a:extLst>
            </p:cNvPr>
            <p:cNvSpPr txBox="1"/>
            <p:nvPr/>
          </p:nvSpPr>
          <p:spPr>
            <a:xfrm>
              <a:off x="9719407" y="2202556"/>
              <a:ext cx="2041698" cy="830997"/>
            </a:xfrm>
            <a:prstGeom prst="rect">
              <a:avLst/>
            </a:prstGeom>
            <a:noFill/>
            <a:ln w="19050">
              <a:noFill/>
            </a:ln>
          </p:spPr>
          <p:txBody>
            <a:bodyPr wrap="square" rtlCol="0">
              <a:spAutoFit/>
            </a:bodyPr>
            <a:lstStyle/>
            <a:p>
              <a:r>
                <a:rPr lang="en-AU" sz="2400" dirty="0">
                  <a:latin typeface="+mj-lt"/>
                </a:rPr>
                <a:t>I’d rather you didn’t do that. </a:t>
              </a:r>
              <a:endParaRPr lang="en-AU" sz="2000" dirty="0">
                <a:latin typeface="+mj-lt"/>
              </a:endParaRPr>
            </a:p>
          </p:txBody>
        </p:sp>
      </p:grpSp>
      <p:grpSp>
        <p:nvGrpSpPr>
          <p:cNvPr id="25" name="Group 24">
            <a:extLst>
              <a:ext uri="{FF2B5EF4-FFF2-40B4-BE49-F238E27FC236}">
                <a16:creationId xmlns:a16="http://schemas.microsoft.com/office/drawing/2014/main" id="{201E2B6A-6864-EB4F-8569-5DE656081826}"/>
              </a:ext>
            </a:extLst>
          </p:cNvPr>
          <p:cNvGrpSpPr/>
          <p:nvPr/>
        </p:nvGrpSpPr>
        <p:grpSpPr>
          <a:xfrm>
            <a:off x="4710224" y="2360710"/>
            <a:ext cx="2196973" cy="924279"/>
            <a:chOff x="9564132" y="2236888"/>
            <a:chExt cx="2196973" cy="924279"/>
          </a:xfrm>
        </p:grpSpPr>
        <p:sp>
          <p:nvSpPr>
            <p:cNvPr id="26" name="Rounded Rectangular Callout 25">
              <a:extLst>
                <a:ext uri="{FF2B5EF4-FFF2-40B4-BE49-F238E27FC236}">
                  <a16:creationId xmlns:a16="http://schemas.microsoft.com/office/drawing/2014/main" id="{1FC2503D-546B-4F4B-9A30-FDF43D878238}"/>
                </a:ext>
              </a:extLst>
            </p:cNvPr>
            <p:cNvSpPr/>
            <p:nvPr/>
          </p:nvSpPr>
          <p:spPr>
            <a:xfrm>
              <a:off x="9564132" y="2236888"/>
              <a:ext cx="2196973" cy="924279"/>
            </a:xfrm>
            <a:prstGeom prst="wedgeRoundRectCallout">
              <a:avLst>
                <a:gd name="adj1" fmla="val 30997"/>
                <a:gd name="adj2" fmla="val 77433"/>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9C1C1C65-A048-DC44-AC49-9609F042BC73}"/>
                </a:ext>
              </a:extLst>
            </p:cNvPr>
            <p:cNvSpPr txBox="1"/>
            <p:nvPr/>
          </p:nvSpPr>
          <p:spPr>
            <a:xfrm>
              <a:off x="9719407" y="2267975"/>
              <a:ext cx="2041698" cy="830997"/>
            </a:xfrm>
            <a:prstGeom prst="rect">
              <a:avLst/>
            </a:prstGeom>
            <a:noFill/>
            <a:ln w="19050">
              <a:noFill/>
            </a:ln>
          </p:spPr>
          <p:txBody>
            <a:bodyPr wrap="square" rtlCol="0">
              <a:spAutoFit/>
            </a:bodyPr>
            <a:lstStyle/>
            <a:p>
              <a:r>
                <a:rPr lang="en-AU" sz="2400" dirty="0">
                  <a:latin typeface="+mj-lt"/>
                </a:rPr>
                <a:t>Sure! Thanks for asking. </a:t>
              </a:r>
              <a:endParaRPr lang="en-AU" sz="2000" dirty="0">
                <a:latin typeface="+mj-lt"/>
              </a:endParaRPr>
            </a:p>
          </p:txBody>
        </p:sp>
      </p:grpSp>
      <p:sp>
        <p:nvSpPr>
          <p:cNvPr id="28" name="TextBox 27">
            <a:extLst>
              <a:ext uri="{FF2B5EF4-FFF2-40B4-BE49-F238E27FC236}">
                <a16:creationId xmlns:a16="http://schemas.microsoft.com/office/drawing/2014/main" id="{F9F6DFCE-50C8-1C4F-BB23-C64BB8BDDCD7}"/>
              </a:ext>
            </a:extLst>
          </p:cNvPr>
          <p:cNvSpPr txBox="1"/>
          <p:nvPr/>
        </p:nvSpPr>
        <p:spPr>
          <a:xfrm>
            <a:off x="0" y="1817203"/>
            <a:ext cx="2414320" cy="584775"/>
          </a:xfrm>
          <a:prstGeom prst="rect">
            <a:avLst/>
          </a:prstGeom>
          <a:noFill/>
          <a:ln w="19050">
            <a:noFill/>
          </a:ln>
        </p:spPr>
        <p:txBody>
          <a:bodyPr wrap="square" rtlCol="0">
            <a:spAutoFit/>
          </a:bodyPr>
          <a:lstStyle/>
          <a:p>
            <a:r>
              <a:rPr lang="en-AU" sz="3200" b="1" i="1" u="sng" dirty="0">
                <a:latin typeface="+mj-lt"/>
              </a:rPr>
              <a:t>Ways to ask:</a:t>
            </a:r>
          </a:p>
        </p:txBody>
      </p:sp>
      <p:sp>
        <p:nvSpPr>
          <p:cNvPr id="29" name="TextBox 28">
            <a:extLst>
              <a:ext uri="{FF2B5EF4-FFF2-40B4-BE49-F238E27FC236}">
                <a16:creationId xmlns:a16="http://schemas.microsoft.com/office/drawing/2014/main" id="{0EF570A6-F260-F242-A582-9BB5013AAD86}"/>
              </a:ext>
            </a:extLst>
          </p:cNvPr>
          <p:cNvSpPr txBox="1"/>
          <p:nvPr/>
        </p:nvSpPr>
        <p:spPr>
          <a:xfrm>
            <a:off x="9040483" y="1752682"/>
            <a:ext cx="3151517" cy="584775"/>
          </a:xfrm>
          <a:prstGeom prst="rect">
            <a:avLst/>
          </a:prstGeom>
          <a:noFill/>
          <a:ln w="19050">
            <a:noFill/>
          </a:ln>
        </p:spPr>
        <p:txBody>
          <a:bodyPr wrap="square" rtlCol="0">
            <a:spAutoFit/>
          </a:bodyPr>
          <a:lstStyle/>
          <a:p>
            <a:r>
              <a:rPr lang="en-AU" sz="3200" b="1" i="1" u="sng" dirty="0">
                <a:latin typeface="+mj-lt"/>
              </a:rPr>
              <a:t>Ways to respond:</a:t>
            </a:r>
          </a:p>
        </p:txBody>
      </p:sp>
    </p:spTree>
    <p:extLst>
      <p:ext uri="{BB962C8B-B14F-4D97-AF65-F5344CB8AC3E}">
        <p14:creationId xmlns:p14="http://schemas.microsoft.com/office/powerpoint/2010/main" val="24972135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AC7E9375-98E4-2F40-A9FC-6F2B91E8BDF6}"/>
              </a:ext>
            </a:extLst>
          </p:cNvPr>
          <p:cNvSpPr txBox="1"/>
          <p:nvPr/>
        </p:nvSpPr>
        <p:spPr>
          <a:xfrm>
            <a:off x="395740" y="224286"/>
            <a:ext cx="3744940" cy="830997"/>
          </a:xfrm>
          <a:prstGeom prst="rect">
            <a:avLst/>
          </a:prstGeom>
          <a:noFill/>
          <a:ln w="19050">
            <a:noFill/>
          </a:ln>
        </p:spPr>
        <p:txBody>
          <a:bodyPr wrap="square" rtlCol="0">
            <a:spAutoFit/>
          </a:bodyPr>
          <a:lstStyle/>
          <a:p>
            <a:pPr algn="ctr"/>
            <a:r>
              <a:rPr lang="en-AU" sz="4800" b="1" dirty="0">
                <a:latin typeface="+mj-lt"/>
              </a:rPr>
              <a:t>Finding Help</a:t>
            </a:r>
          </a:p>
        </p:txBody>
      </p:sp>
      <p:sp>
        <p:nvSpPr>
          <p:cNvPr id="11" name="TextBox 10">
            <a:extLst>
              <a:ext uri="{FF2B5EF4-FFF2-40B4-BE49-F238E27FC236}">
                <a16:creationId xmlns:a16="http://schemas.microsoft.com/office/drawing/2014/main" id="{1575939A-4770-A74F-8695-B59BA6A79E8F}"/>
              </a:ext>
            </a:extLst>
          </p:cNvPr>
          <p:cNvSpPr txBox="1"/>
          <p:nvPr/>
        </p:nvSpPr>
        <p:spPr>
          <a:xfrm>
            <a:off x="395740" y="1607375"/>
            <a:ext cx="5348377" cy="3416320"/>
          </a:xfrm>
          <a:prstGeom prst="rect">
            <a:avLst/>
          </a:prstGeom>
          <a:noFill/>
          <a:ln w="19050">
            <a:noFill/>
          </a:ln>
        </p:spPr>
        <p:txBody>
          <a:bodyPr wrap="square" rtlCol="0">
            <a:spAutoFit/>
          </a:bodyPr>
          <a:lstStyle/>
          <a:p>
            <a:r>
              <a:rPr lang="en-AU" sz="2400" dirty="0">
                <a:latin typeface="+mj-lt"/>
              </a:rPr>
              <a:t>If someone is not respecting your boundaries and is making you feel uncomfortable it is very important to get help from one of your </a:t>
            </a:r>
            <a:r>
              <a:rPr lang="en-AU" sz="2400" b="1" u="sng" dirty="0">
                <a:latin typeface="+mj-lt"/>
              </a:rPr>
              <a:t>trusted adults</a:t>
            </a:r>
            <a:r>
              <a:rPr lang="en-AU" sz="2400" dirty="0">
                <a:latin typeface="+mj-lt"/>
              </a:rPr>
              <a:t>. Think back to the previous lessons where you have discussed your trusted adults. </a:t>
            </a:r>
          </a:p>
          <a:p>
            <a:endParaRPr lang="en-AU" sz="2400" dirty="0">
              <a:latin typeface="+mj-lt"/>
            </a:endParaRPr>
          </a:p>
          <a:p>
            <a:r>
              <a:rPr lang="en-AU" sz="2400" dirty="0">
                <a:latin typeface="+mj-lt"/>
              </a:rPr>
              <a:t>Your trusted adult will be able to help you resolve your problem. </a:t>
            </a:r>
          </a:p>
        </p:txBody>
      </p:sp>
      <p:pic>
        <p:nvPicPr>
          <p:cNvPr id="30" name="Picture 29">
            <a:extLst>
              <a:ext uri="{FF2B5EF4-FFF2-40B4-BE49-F238E27FC236}">
                <a16:creationId xmlns:a16="http://schemas.microsoft.com/office/drawing/2014/main" id="{42B9A321-C96F-504C-B79C-9FEECF8E1971}"/>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7710400" y="224286"/>
            <a:ext cx="4164711" cy="588657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17148428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AC7E9375-98E4-2F40-A9FC-6F2B91E8BDF6}"/>
              </a:ext>
            </a:extLst>
          </p:cNvPr>
          <p:cNvSpPr txBox="1"/>
          <p:nvPr/>
        </p:nvSpPr>
        <p:spPr>
          <a:xfrm>
            <a:off x="395740" y="224286"/>
            <a:ext cx="3744940" cy="830997"/>
          </a:xfrm>
          <a:prstGeom prst="rect">
            <a:avLst/>
          </a:prstGeom>
          <a:noFill/>
          <a:ln w="19050">
            <a:noFill/>
          </a:ln>
        </p:spPr>
        <p:txBody>
          <a:bodyPr wrap="square" rtlCol="0">
            <a:spAutoFit/>
          </a:bodyPr>
          <a:lstStyle/>
          <a:p>
            <a:pPr algn="ctr"/>
            <a:r>
              <a:rPr lang="en-AU" sz="4800" b="1" dirty="0">
                <a:latin typeface="+mj-lt"/>
              </a:rPr>
              <a:t>Video</a:t>
            </a:r>
          </a:p>
        </p:txBody>
      </p:sp>
      <p:sp>
        <p:nvSpPr>
          <p:cNvPr id="11" name="TextBox 10">
            <a:extLst>
              <a:ext uri="{FF2B5EF4-FFF2-40B4-BE49-F238E27FC236}">
                <a16:creationId xmlns:a16="http://schemas.microsoft.com/office/drawing/2014/main" id="{1575939A-4770-A74F-8695-B59BA6A79E8F}"/>
              </a:ext>
            </a:extLst>
          </p:cNvPr>
          <p:cNvSpPr txBox="1"/>
          <p:nvPr/>
        </p:nvSpPr>
        <p:spPr>
          <a:xfrm>
            <a:off x="395740" y="1607375"/>
            <a:ext cx="5348377" cy="3108543"/>
          </a:xfrm>
          <a:prstGeom prst="rect">
            <a:avLst/>
          </a:prstGeom>
          <a:noFill/>
          <a:ln w="19050">
            <a:noFill/>
          </a:ln>
        </p:spPr>
        <p:txBody>
          <a:bodyPr wrap="square" rtlCol="0">
            <a:spAutoFit/>
          </a:bodyPr>
          <a:lstStyle/>
          <a:p>
            <a:r>
              <a:rPr lang="en-AU" sz="2800" dirty="0">
                <a:latin typeface="+mj-lt"/>
              </a:rPr>
              <a:t>Check out the cool video to the right that helps explain about consent. </a:t>
            </a:r>
          </a:p>
          <a:p>
            <a:endParaRPr lang="en-AU" sz="2800" dirty="0">
              <a:latin typeface="+mj-lt"/>
            </a:endParaRPr>
          </a:p>
          <a:p>
            <a:r>
              <a:rPr lang="en-AU" sz="2800" b="1" dirty="0">
                <a:latin typeface="+mj-lt"/>
              </a:rPr>
              <a:t>Note: </a:t>
            </a:r>
          </a:p>
          <a:p>
            <a:r>
              <a:rPr lang="en-AU" sz="2800" dirty="0">
                <a:latin typeface="+mj-lt"/>
              </a:rPr>
              <a:t>Click on the video whilst in presentation mode. </a:t>
            </a:r>
          </a:p>
        </p:txBody>
      </p:sp>
      <p:pic>
        <p:nvPicPr>
          <p:cNvPr id="2" name="Picture 1">
            <a:hlinkClick r:id="rId2"/>
            <a:extLst>
              <a:ext uri="{FF2B5EF4-FFF2-40B4-BE49-F238E27FC236}">
                <a16:creationId xmlns:a16="http://schemas.microsoft.com/office/drawing/2014/main" id="{BA4CA7CD-5C29-5743-AD83-0229D0C3822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159923" y="1607375"/>
            <a:ext cx="3226280" cy="3205859"/>
          </a:xfrm>
          <a:prstGeom prst="rect">
            <a:avLst/>
          </a:prstGeom>
        </p:spPr>
      </p:pic>
    </p:spTree>
    <p:extLst>
      <p:ext uri="{BB962C8B-B14F-4D97-AF65-F5344CB8AC3E}">
        <p14:creationId xmlns:p14="http://schemas.microsoft.com/office/powerpoint/2010/main" val="379070289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Lesson 5</a:t>
            </a:r>
          </a:p>
        </p:txBody>
      </p:sp>
      <p:sp>
        <p:nvSpPr>
          <p:cNvPr id="5" name="TextBox 4"/>
          <p:cNvSpPr txBox="1"/>
          <p:nvPr/>
        </p:nvSpPr>
        <p:spPr>
          <a:xfrm>
            <a:off x="1097279" y="2229118"/>
            <a:ext cx="8317654" cy="3046988"/>
          </a:xfrm>
          <a:prstGeom prst="rect">
            <a:avLst/>
          </a:prstGeom>
          <a:noFill/>
        </p:spPr>
        <p:txBody>
          <a:bodyPr wrap="square" rtlCol="0">
            <a:spAutoFit/>
          </a:bodyPr>
          <a:lstStyle/>
          <a:p>
            <a:r>
              <a:rPr lang="en-AU" sz="2400" b="1" u="sng" dirty="0"/>
              <a:t>Learning Objective</a:t>
            </a:r>
            <a:r>
              <a:rPr lang="en-AU" sz="2400" b="1" dirty="0"/>
              <a:t>: </a:t>
            </a:r>
            <a:r>
              <a:rPr lang="en-AU" sz="2400" b="1" i="1" dirty="0"/>
              <a:t>To understand the meaning of permission and consent </a:t>
            </a:r>
            <a:endParaRPr lang="en-AU" sz="2400" dirty="0"/>
          </a:p>
          <a:p>
            <a:pPr marL="342900" indent="-342900">
              <a:buFont typeface="Arial" panose="020B0604020202020204" pitchFamily="34" charset="0"/>
              <a:buChar char="•"/>
            </a:pPr>
            <a:r>
              <a:rPr lang="en-AU" sz="2400" dirty="0"/>
              <a:t>I can give examples of when consent/permission is needed</a:t>
            </a:r>
          </a:p>
          <a:p>
            <a:pPr marL="342900" indent="-342900">
              <a:buFont typeface="Arial" panose="020B0604020202020204" pitchFamily="34" charset="0"/>
              <a:buChar char="•"/>
            </a:pPr>
            <a:r>
              <a:rPr lang="en-AU" sz="2400" dirty="0"/>
              <a:t>I understand we all have boundaries and this may differ from person to person </a:t>
            </a:r>
          </a:p>
          <a:p>
            <a:pPr marL="342900" indent="-342900">
              <a:buFont typeface="Arial" panose="020B0604020202020204" pitchFamily="34" charset="0"/>
              <a:buChar char="•"/>
            </a:pPr>
            <a:r>
              <a:rPr lang="en-AU" sz="2400" dirty="0"/>
              <a:t>I know how I can communicate for permission and to communicate my boundaries </a:t>
            </a:r>
          </a:p>
          <a:p>
            <a:pPr marL="342900" indent="-342900">
              <a:buFont typeface="Arial" panose="020B0604020202020204" pitchFamily="34" charset="0"/>
              <a:buChar char="•"/>
            </a:pPr>
            <a:r>
              <a:rPr lang="en-AU" sz="2400" dirty="0"/>
              <a:t>I am aware how this can contribute to positive relationships</a:t>
            </a:r>
          </a:p>
        </p:txBody>
      </p:sp>
    </p:spTree>
    <p:extLst>
      <p:ext uri="{BB962C8B-B14F-4D97-AF65-F5344CB8AC3E}">
        <p14:creationId xmlns:p14="http://schemas.microsoft.com/office/powerpoint/2010/main" val="81501276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a:extLst>
              <a:ext uri="{FF2B5EF4-FFF2-40B4-BE49-F238E27FC236}">
                <a16:creationId xmlns:a16="http://schemas.microsoft.com/office/drawing/2014/main" id="{B3AC3141-80D5-094F-B01F-FB7F77FA6EF2}"/>
              </a:ext>
            </a:extLst>
          </p:cNvPr>
          <p:cNvGraphicFramePr>
            <a:graphicFrameLocks noGrp="1"/>
          </p:cNvGraphicFramePr>
          <p:nvPr>
            <p:extLst>
              <p:ext uri="{D42A27DB-BD31-4B8C-83A1-F6EECF244321}">
                <p14:modId xmlns:p14="http://schemas.microsoft.com/office/powerpoint/2010/main" val="3705964426"/>
              </p:ext>
            </p:extLst>
          </p:nvPr>
        </p:nvGraphicFramePr>
        <p:xfrm>
          <a:off x="210523" y="270934"/>
          <a:ext cx="3497878" cy="701040"/>
        </p:xfrm>
        <a:graphic>
          <a:graphicData uri="http://schemas.openxmlformats.org/drawingml/2006/table">
            <a:tbl>
              <a:tblPr/>
              <a:tblGrid>
                <a:gridCol w="3497878">
                  <a:extLst>
                    <a:ext uri="{9D8B030D-6E8A-4147-A177-3AD203B41FA5}">
                      <a16:colId xmlns:a16="http://schemas.microsoft.com/office/drawing/2014/main" val="20000"/>
                    </a:ext>
                  </a:extLst>
                </a:gridCol>
              </a:tblGrid>
              <a:tr h="0">
                <a:tc>
                  <a:txBody>
                    <a:bodyPr/>
                    <a:lstStyle/>
                    <a:p>
                      <a:r>
                        <a:rPr lang="en-GB" sz="4000" b="1" u="none"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a typeface="+mn-ea"/>
                          <a:cs typeface="+mn-cs"/>
                        </a:rPr>
                        <a:t>Activity</a:t>
                      </a:r>
                      <a:endParaRPr lang="en-GB" sz="3600" b="1" u="none"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a typeface="+mn-ea"/>
                        <a:cs typeface="+mn-cs"/>
                      </a:endParaRP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4" name="TextBox 3">
            <a:extLst>
              <a:ext uri="{FF2B5EF4-FFF2-40B4-BE49-F238E27FC236}">
                <a16:creationId xmlns:a16="http://schemas.microsoft.com/office/drawing/2014/main" id="{5EF57F77-08A1-DE46-A08B-DF308E59E54C}"/>
              </a:ext>
            </a:extLst>
          </p:cNvPr>
          <p:cNvSpPr txBox="1"/>
          <p:nvPr/>
        </p:nvSpPr>
        <p:spPr>
          <a:xfrm>
            <a:off x="210523" y="1171297"/>
            <a:ext cx="4345148" cy="3139321"/>
          </a:xfrm>
          <a:prstGeom prst="rect">
            <a:avLst/>
          </a:prstGeom>
          <a:noFill/>
          <a:ln w="19050">
            <a:noFill/>
          </a:ln>
        </p:spPr>
        <p:txBody>
          <a:bodyPr wrap="square" rtlCol="0">
            <a:spAutoFit/>
          </a:bodyPr>
          <a:lstStyle/>
          <a:p>
            <a:r>
              <a:rPr lang="en-GB" sz="2200" dirty="0">
                <a:solidFill>
                  <a:prstClr val="black"/>
                </a:solidFill>
                <a:latin typeface="+mj-lt"/>
              </a:rPr>
              <a:t>In groups of 2 or 3, act out the different scenarios provided. Role play each scenario and decide what could be said to ensure everyone’s personal boundaries are respected. </a:t>
            </a:r>
          </a:p>
          <a:p>
            <a:endParaRPr lang="en-GB" sz="2200" dirty="0">
              <a:solidFill>
                <a:prstClr val="black"/>
              </a:solidFill>
              <a:latin typeface="+mj-lt"/>
            </a:endParaRPr>
          </a:p>
          <a:p>
            <a:r>
              <a:rPr lang="en-GB" sz="2200" b="1" u="sng" dirty="0">
                <a:solidFill>
                  <a:prstClr val="black"/>
                </a:solidFill>
                <a:latin typeface="+mj-lt"/>
              </a:rPr>
              <a:t>Extension:</a:t>
            </a:r>
          </a:p>
          <a:p>
            <a:r>
              <a:rPr lang="en-GB" sz="2200" b="1" dirty="0">
                <a:solidFill>
                  <a:prstClr val="black"/>
                </a:solidFill>
                <a:latin typeface="+mj-lt"/>
              </a:rPr>
              <a:t>Can you create a new scenario to act out if you have acted out all of them. </a:t>
            </a:r>
            <a:endParaRPr lang="en-GB" sz="2200" b="1" dirty="0">
              <a:solidFill>
                <a:prstClr val="black"/>
              </a:solidFill>
            </a:endParaRPr>
          </a:p>
        </p:txBody>
      </p:sp>
      <p:pic>
        <p:nvPicPr>
          <p:cNvPr id="2" name="Picture 1">
            <a:extLst>
              <a:ext uri="{FF2B5EF4-FFF2-40B4-BE49-F238E27FC236}">
                <a16:creationId xmlns:a16="http://schemas.microsoft.com/office/drawing/2014/main" id="{37DE88EE-7B5A-C941-83DD-F697858B6312}"/>
              </a:ext>
            </a:extLst>
          </p:cNvPr>
          <p:cNvPicPr>
            <a:picLocks noChangeAspect="1"/>
          </p:cNvPicPr>
          <p:nvPr/>
        </p:nvPicPr>
        <p:blipFill>
          <a:blip r:embed="rId2"/>
          <a:stretch>
            <a:fillRect/>
          </a:stretch>
        </p:blipFill>
        <p:spPr>
          <a:xfrm>
            <a:off x="5214514" y="849083"/>
            <a:ext cx="6727202" cy="4457703"/>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65054290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334986" y="1677382"/>
            <a:ext cx="7331528" cy="1292662"/>
          </a:xfrm>
          <a:prstGeom prst="rect">
            <a:avLst/>
          </a:prstGeom>
          <a:solidFill>
            <a:srgbClr val="FFCC99"/>
          </a:solidFill>
          <a:ln>
            <a:solidFill>
              <a:schemeClr val="accent5"/>
            </a:solidFill>
          </a:ln>
        </p:spPr>
        <p:style>
          <a:lnRef idx="1">
            <a:schemeClr val="dk1"/>
          </a:lnRef>
          <a:fillRef idx="2">
            <a:schemeClr val="dk1"/>
          </a:fillRef>
          <a:effectRef idx="1">
            <a:schemeClr val="dk1"/>
          </a:effectRef>
          <a:fontRef idx="minor">
            <a:schemeClr val="dk1"/>
          </a:fontRef>
        </p:style>
        <p:txBody>
          <a:bodyPr wrap="square" rtlCol="0">
            <a:spAutoFit/>
          </a:bodyPr>
          <a:lstStyle/>
          <a:p>
            <a:r>
              <a:rPr lang="en-AU" sz="2600" dirty="0">
                <a:latin typeface="+mj-lt"/>
              </a:rPr>
              <a:t>A lot of you would’ve role played the same scenario. Share what ideas you came up with. </a:t>
            </a:r>
          </a:p>
          <a:p>
            <a:r>
              <a:rPr lang="en-AU" sz="2600" b="1" dirty="0">
                <a:latin typeface="+mj-lt"/>
              </a:rPr>
              <a:t>Were they similar or different?</a:t>
            </a:r>
          </a:p>
        </p:txBody>
      </p:sp>
      <p:pic>
        <p:nvPicPr>
          <p:cNvPr id="13" name="Picture 12"/>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5553074" y="5464210"/>
            <a:ext cx="1400175" cy="1384265"/>
          </a:xfrm>
          <a:prstGeom prst="ellipse">
            <a:avLst/>
          </a:prstGeom>
        </p:spPr>
      </p:pic>
      <p:sp>
        <p:nvSpPr>
          <p:cNvPr id="14" name="TextBox 13"/>
          <p:cNvSpPr txBox="1"/>
          <p:nvPr/>
        </p:nvSpPr>
        <p:spPr>
          <a:xfrm>
            <a:off x="4793304" y="0"/>
            <a:ext cx="2498376" cy="1015663"/>
          </a:xfrm>
          <a:prstGeom prst="rect">
            <a:avLst/>
          </a:prstGeom>
          <a:noFill/>
        </p:spPr>
        <p:txBody>
          <a:bodyPr wrap="none" rtlCol="0">
            <a:spAutoFit/>
          </a:bodyPr>
          <a:lstStyle/>
          <a:p>
            <a:r>
              <a:rPr lang="en-GB" sz="6000" b="1" u="sng"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Plenary</a:t>
            </a:r>
            <a:endParaRPr lang="en-GB" sz="6000" b="1" u="sng" dirty="0">
              <a:solidFill>
                <a:srgbClr val="FF0000"/>
              </a:solidFill>
              <a:latin typeface="+mj-lt"/>
            </a:endParaRPr>
          </a:p>
        </p:txBody>
      </p:sp>
      <p:sp>
        <p:nvSpPr>
          <p:cNvPr id="2" name="TextBox 1">
            <a:extLst>
              <a:ext uri="{FF2B5EF4-FFF2-40B4-BE49-F238E27FC236}">
                <a16:creationId xmlns:a16="http://schemas.microsoft.com/office/drawing/2014/main" id="{9639AF20-A77D-3B42-8EB3-32DBD39AFD30}"/>
              </a:ext>
            </a:extLst>
          </p:cNvPr>
          <p:cNvSpPr txBox="1"/>
          <p:nvPr/>
        </p:nvSpPr>
        <p:spPr>
          <a:xfrm>
            <a:off x="2207245" y="3416907"/>
            <a:ext cx="7777510" cy="1200329"/>
          </a:xfrm>
          <a:prstGeom prst="rect">
            <a:avLst/>
          </a:prstGeom>
          <a:noFill/>
        </p:spPr>
        <p:txBody>
          <a:bodyPr wrap="square" rtlCol="0">
            <a:spAutoFit/>
          </a:bodyPr>
          <a:lstStyle/>
          <a:p>
            <a:pPr algn="ctr"/>
            <a:r>
              <a:rPr lang="en-US" sz="2400" dirty="0">
                <a:latin typeface="+mj-lt"/>
              </a:rPr>
              <a:t>#</a:t>
            </a:r>
            <a:r>
              <a:rPr lang="en-US" sz="2400" dirty="0" err="1">
                <a:latin typeface="+mj-lt"/>
              </a:rPr>
              <a:t>HomeAction</a:t>
            </a:r>
            <a:r>
              <a:rPr lang="en-US" sz="2400" dirty="0">
                <a:latin typeface="+mj-lt"/>
              </a:rPr>
              <a:t> </a:t>
            </a:r>
          </a:p>
          <a:p>
            <a:pPr algn="ctr"/>
            <a:r>
              <a:rPr lang="en-US" sz="2400" dirty="0">
                <a:latin typeface="+mj-lt"/>
              </a:rPr>
              <a:t>Discuss with your family times where it is important that you ask for permission.</a:t>
            </a:r>
          </a:p>
        </p:txBody>
      </p:sp>
      <p:pic>
        <p:nvPicPr>
          <p:cNvPr id="5" name="Picture 4">
            <a:extLst>
              <a:ext uri="{FF2B5EF4-FFF2-40B4-BE49-F238E27FC236}">
                <a16:creationId xmlns:a16="http://schemas.microsoft.com/office/drawing/2014/main" id="{0408F7CA-743F-DD48-BFB4-FB06AD1FD27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6315" y="75616"/>
            <a:ext cx="2541814" cy="2541814"/>
          </a:xfrm>
          <a:prstGeom prst="rect">
            <a:avLst/>
          </a:prstGeom>
        </p:spPr>
      </p:pic>
    </p:spTree>
    <p:extLst>
      <p:ext uri="{BB962C8B-B14F-4D97-AF65-F5344CB8AC3E}">
        <p14:creationId xmlns:p14="http://schemas.microsoft.com/office/powerpoint/2010/main" val="355618269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EE8109F-4731-0640-BC7A-6402EDB47D36}"/>
              </a:ext>
            </a:extLst>
          </p:cNvPr>
          <p:cNvSpPr/>
          <p:nvPr/>
        </p:nvSpPr>
        <p:spPr>
          <a:xfrm>
            <a:off x="423333" y="856357"/>
            <a:ext cx="11345334" cy="5324535"/>
          </a:xfrm>
          <a:prstGeom prst="rect">
            <a:avLst/>
          </a:prstGeom>
          <a:ln w="25400">
            <a:solidFill>
              <a:schemeClr val="accent5"/>
            </a:solidFill>
          </a:ln>
        </p:spPr>
        <p:txBody>
          <a:bodyPr wrap="square">
            <a:spAutoFit/>
          </a:bodyPr>
          <a:lstStyle/>
          <a:p>
            <a:r>
              <a:rPr lang="en-AU" sz="3200" b="1" dirty="0"/>
              <a:t>KS1 Learning opportunities in Relationships</a:t>
            </a:r>
          </a:p>
          <a:p>
            <a:r>
              <a:rPr lang="en-AU" sz="2400" b="1" dirty="0"/>
              <a:t>Safe Relationships</a:t>
            </a:r>
          </a:p>
          <a:p>
            <a:endParaRPr lang="en-AU" sz="2400" b="1" dirty="0"/>
          </a:p>
          <a:p>
            <a:r>
              <a:rPr lang="en-AU" sz="2000" i="1" dirty="0"/>
              <a:t>Pupils learn…</a:t>
            </a:r>
          </a:p>
          <a:p>
            <a:r>
              <a:rPr lang="en-AU" sz="2000" b="1" dirty="0"/>
              <a:t>R13. </a:t>
            </a:r>
            <a:r>
              <a:rPr lang="en-AU" sz="2000" dirty="0"/>
              <a:t>to recognise that some things are private and the importance of respecting privacy; that parts of their body covered by underwear are private </a:t>
            </a:r>
          </a:p>
          <a:p>
            <a:r>
              <a:rPr lang="en-AU" sz="2000" b="1" dirty="0"/>
              <a:t>R15. </a:t>
            </a:r>
            <a:r>
              <a:rPr lang="en-AU" sz="2000" dirty="0"/>
              <a:t>how to respond safely to adults they don’t know </a:t>
            </a:r>
          </a:p>
          <a:p>
            <a:r>
              <a:rPr lang="en-AU" sz="2000" b="1" dirty="0"/>
              <a:t>R16. </a:t>
            </a:r>
            <a:r>
              <a:rPr lang="en-AU" sz="2000" dirty="0"/>
              <a:t>about how to respond if physical contact makes them feel uncomfortable or unsafe </a:t>
            </a:r>
          </a:p>
          <a:p>
            <a:r>
              <a:rPr lang="en-AU" sz="2000" b="1" dirty="0"/>
              <a:t>R17. </a:t>
            </a:r>
            <a:r>
              <a:rPr lang="en-AU" sz="2000" dirty="0"/>
              <a:t>about knowing there are situations when they should ask for permission and also when their permission should be sought </a:t>
            </a:r>
          </a:p>
          <a:p>
            <a:r>
              <a:rPr lang="en-AU" sz="2000" b="1" dirty="0"/>
              <a:t>R18</a:t>
            </a:r>
            <a:r>
              <a:rPr lang="en-AU" sz="2000" dirty="0"/>
              <a:t>. about the importance of not keeping adults’ secrets (only happy surprises that others will find out about eventually) </a:t>
            </a:r>
          </a:p>
          <a:p>
            <a:r>
              <a:rPr lang="en-AU" sz="2000" b="1" dirty="0"/>
              <a:t>R19. </a:t>
            </a:r>
            <a:r>
              <a:rPr lang="en-AU" sz="2000" dirty="0"/>
              <a:t>basic techniques for resisting pressure to do something they don’t want to do and which may make them unsafe </a:t>
            </a:r>
          </a:p>
          <a:p>
            <a:r>
              <a:rPr lang="en-AU" sz="2000" b="1" dirty="0"/>
              <a:t>R20. </a:t>
            </a:r>
            <a:r>
              <a:rPr lang="en-AU" sz="2000" dirty="0"/>
              <a:t>what to do if they feel unsafe or worried for themselves or others; who to ask for help and vocabulary to use when asking for help; importance of keeping trying until they are heard</a:t>
            </a:r>
          </a:p>
        </p:txBody>
      </p:sp>
      <p:graphicFrame>
        <p:nvGraphicFramePr>
          <p:cNvPr id="4" name="Table 3">
            <a:extLst>
              <a:ext uri="{FF2B5EF4-FFF2-40B4-BE49-F238E27FC236}">
                <a16:creationId xmlns:a16="http://schemas.microsoft.com/office/drawing/2014/main" id="{7B1B86AC-B896-B242-BFB5-3EB578C2D408}"/>
              </a:ext>
            </a:extLst>
          </p:cNvPr>
          <p:cNvGraphicFramePr>
            <a:graphicFrameLocks noGrp="1"/>
          </p:cNvGraphicFramePr>
          <p:nvPr>
            <p:extLst/>
          </p:nvPr>
        </p:nvGraphicFramePr>
        <p:xfrm>
          <a:off x="0" y="0"/>
          <a:ext cx="12192000" cy="731520"/>
        </p:xfrm>
        <a:graphic>
          <a:graphicData uri="http://schemas.openxmlformats.org/drawingml/2006/table">
            <a:tbl>
              <a:tblPr/>
              <a:tblGrid>
                <a:gridCol w="12192000">
                  <a:extLst>
                    <a:ext uri="{9D8B030D-6E8A-4147-A177-3AD203B41FA5}">
                      <a16:colId xmlns:a16="http://schemas.microsoft.com/office/drawing/2014/main" val="20000"/>
                    </a:ext>
                  </a:extLst>
                </a:gridCol>
              </a:tblGrid>
              <a:tr h="0">
                <a:tc>
                  <a:txBody>
                    <a:bodyPr/>
                    <a:lstStyle/>
                    <a:p>
                      <a:r>
                        <a:rPr lang="en-GB" sz="42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n-lt"/>
                          <a:ea typeface="+mn-ea"/>
                          <a:cs typeface="+mn-cs"/>
                        </a:rPr>
                        <a:t>PSHE – Programme of Study (UK) </a:t>
                      </a:r>
                    </a:p>
                  </a:txBody>
                  <a:tcPr anchor="ctr">
                    <a:lnL>
                      <a:noFill/>
                    </a:lnL>
                    <a:lnR>
                      <a:noFill/>
                    </a:lnR>
                    <a:lnT>
                      <a:noFill/>
                    </a:lnT>
                    <a:lnB>
                      <a:noFill/>
                    </a:lnB>
                    <a:solidFill>
                      <a:schemeClr val="accent1">
                        <a:lumMod val="40000"/>
                        <a:lumOff val="6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502440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A2DD6821-C63E-9C4B-92FC-5941DFA7223E}"/>
              </a:ext>
            </a:extLst>
          </p:cNvPr>
          <p:cNvSpPr txBox="1"/>
          <p:nvPr/>
        </p:nvSpPr>
        <p:spPr>
          <a:xfrm>
            <a:off x="1270001" y="2112265"/>
            <a:ext cx="7856746" cy="1446550"/>
          </a:xfrm>
          <a:prstGeom prst="rect">
            <a:avLst/>
          </a:prstGeom>
          <a:noFill/>
          <a:ln w="19050">
            <a:noFill/>
          </a:ln>
        </p:spPr>
        <p:txBody>
          <a:bodyPr wrap="square" rtlCol="0">
            <a:spAutoFit/>
          </a:bodyPr>
          <a:lstStyle/>
          <a:p>
            <a:pPr algn="ctr"/>
            <a:r>
              <a:rPr lang="en-GB" sz="4400" dirty="0">
                <a:solidFill>
                  <a:prstClr val="black"/>
                </a:solidFill>
                <a:latin typeface="+mj-lt"/>
              </a:rPr>
              <a:t>You must get </a:t>
            </a:r>
            <a:r>
              <a:rPr lang="en-GB" sz="4400" b="1" u="sng" dirty="0">
                <a:solidFill>
                  <a:prstClr val="black"/>
                </a:solidFill>
                <a:latin typeface="+mj-lt"/>
              </a:rPr>
              <a:t>consent</a:t>
            </a:r>
            <a:r>
              <a:rPr lang="en-GB" sz="4400" dirty="0">
                <a:solidFill>
                  <a:prstClr val="black"/>
                </a:solidFill>
                <a:latin typeface="+mj-lt"/>
              </a:rPr>
              <a:t> from James to borrow his pencil. </a:t>
            </a:r>
            <a:endParaRPr lang="en-GB" sz="4400" dirty="0">
              <a:solidFill>
                <a:prstClr val="black"/>
              </a:solidFill>
            </a:endParaRPr>
          </a:p>
        </p:txBody>
      </p:sp>
      <p:sp>
        <p:nvSpPr>
          <p:cNvPr id="16" name="TextBox 15">
            <a:extLst>
              <a:ext uri="{FF2B5EF4-FFF2-40B4-BE49-F238E27FC236}">
                <a16:creationId xmlns:a16="http://schemas.microsoft.com/office/drawing/2014/main" id="{4E48F12B-9BEB-274A-825A-0D4D2A601CF6}"/>
              </a:ext>
            </a:extLst>
          </p:cNvPr>
          <p:cNvSpPr txBox="1"/>
          <p:nvPr/>
        </p:nvSpPr>
        <p:spPr>
          <a:xfrm>
            <a:off x="169333" y="4469896"/>
            <a:ext cx="11824977" cy="1815882"/>
          </a:xfrm>
          <a:prstGeom prst="rect">
            <a:avLst/>
          </a:prstGeom>
          <a:noFill/>
          <a:ln w="19050">
            <a:noFill/>
          </a:ln>
        </p:spPr>
        <p:txBody>
          <a:bodyPr wrap="square" rtlCol="0">
            <a:spAutoFit/>
          </a:bodyPr>
          <a:lstStyle/>
          <a:p>
            <a:pPr algn="ctr"/>
            <a:r>
              <a:rPr lang="en-AU" sz="2800" b="1" dirty="0">
                <a:latin typeface="+mj-lt"/>
              </a:rPr>
              <a:t>Consent</a:t>
            </a:r>
            <a:r>
              <a:rPr lang="en-AU" sz="2800" dirty="0">
                <a:latin typeface="+mj-lt"/>
              </a:rPr>
              <a:t> is when you are given </a:t>
            </a:r>
            <a:r>
              <a:rPr lang="en-AU" sz="2800" b="1" dirty="0">
                <a:latin typeface="+mj-lt"/>
              </a:rPr>
              <a:t>permission</a:t>
            </a:r>
            <a:r>
              <a:rPr lang="en-AU" sz="2800" dirty="0">
                <a:latin typeface="+mj-lt"/>
              </a:rPr>
              <a:t> to take or do something. However permission must come from that particular person.  E.g. You cannot get permission from somebody else to take James’s pencil. The consent must come from James. </a:t>
            </a:r>
            <a:endParaRPr lang="en-AU" sz="4000" b="1" i="1" dirty="0">
              <a:solidFill>
                <a:prstClr val="black"/>
              </a:solidFill>
              <a:latin typeface="+mj-lt"/>
            </a:endParaRPr>
          </a:p>
        </p:txBody>
      </p:sp>
      <p:sp>
        <p:nvSpPr>
          <p:cNvPr id="6" name="TextBox 5">
            <a:extLst>
              <a:ext uri="{FF2B5EF4-FFF2-40B4-BE49-F238E27FC236}">
                <a16:creationId xmlns:a16="http://schemas.microsoft.com/office/drawing/2014/main" id="{B664E2DE-D38D-F14D-9796-0A72AE059DB8}"/>
              </a:ext>
            </a:extLst>
          </p:cNvPr>
          <p:cNvSpPr txBox="1"/>
          <p:nvPr/>
        </p:nvSpPr>
        <p:spPr>
          <a:xfrm>
            <a:off x="0" y="106345"/>
            <a:ext cx="8994354" cy="1077218"/>
          </a:xfrm>
          <a:prstGeom prst="rect">
            <a:avLst/>
          </a:prstGeom>
          <a:noFill/>
          <a:ln w="19050">
            <a:noFill/>
          </a:ln>
        </p:spPr>
        <p:txBody>
          <a:bodyPr wrap="square" rtlCol="0">
            <a:spAutoFit/>
          </a:bodyPr>
          <a:lstStyle/>
          <a:p>
            <a:r>
              <a:rPr lang="en-GB" sz="3200" b="1" dirty="0">
                <a:solidFill>
                  <a:prstClr val="black"/>
                </a:solidFill>
                <a:latin typeface="+mj-lt"/>
              </a:rPr>
              <a:t>Read the sentence below. What do you think is meant by the word </a:t>
            </a:r>
            <a:r>
              <a:rPr lang="en-GB" sz="3200" b="1" u="sng" dirty="0">
                <a:solidFill>
                  <a:prstClr val="black"/>
                </a:solidFill>
                <a:latin typeface="+mj-lt"/>
              </a:rPr>
              <a:t>consent</a:t>
            </a:r>
            <a:r>
              <a:rPr lang="en-GB" sz="3200" b="1" dirty="0">
                <a:solidFill>
                  <a:prstClr val="black"/>
                </a:solidFill>
                <a:latin typeface="+mj-lt"/>
              </a:rPr>
              <a:t>? </a:t>
            </a:r>
            <a:endParaRPr lang="en-GB" sz="3200" b="1" dirty="0">
              <a:solidFill>
                <a:prstClr val="black"/>
              </a:solidFill>
            </a:endParaRPr>
          </a:p>
        </p:txBody>
      </p:sp>
      <p:pic>
        <p:nvPicPr>
          <p:cNvPr id="2" name="Picture 1">
            <a:extLst>
              <a:ext uri="{FF2B5EF4-FFF2-40B4-BE49-F238E27FC236}">
                <a16:creationId xmlns:a16="http://schemas.microsoft.com/office/drawing/2014/main" id="{C2C27260-0FD6-344B-8C68-CFE4B1FCCC8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9367747" y="1328469"/>
            <a:ext cx="2335627" cy="2419988"/>
          </a:xfrm>
          <a:prstGeom prst="rect">
            <a:avLst/>
          </a:prstGeom>
        </p:spPr>
      </p:pic>
    </p:spTree>
    <p:extLst>
      <p:ext uri="{BB962C8B-B14F-4D97-AF65-F5344CB8AC3E}">
        <p14:creationId xmlns:p14="http://schemas.microsoft.com/office/powerpoint/2010/main" val="97628015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5EF57F77-08A1-DE46-A08B-DF308E59E54C}"/>
              </a:ext>
            </a:extLst>
          </p:cNvPr>
          <p:cNvSpPr txBox="1"/>
          <p:nvPr/>
        </p:nvSpPr>
        <p:spPr>
          <a:xfrm>
            <a:off x="134695" y="2822474"/>
            <a:ext cx="6706372" cy="2677656"/>
          </a:xfrm>
          <a:prstGeom prst="rect">
            <a:avLst/>
          </a:prstGeom>
          <a:noFill/>
          <a:ln w="19050">
            <a:noFill/>
          </a:ln>
        </p:spPr>
        <p:txBody>
          <a:bodyPr wrap="square" rtlCol="0">
            <a:spAutoFit/>
          </a:bodyPr>
          <a:lstStyle/>
          <a:p>
            <a:pPr marL="457200" indent="-457200">
              <a:buFont typeface="Courier New" panose="02070309020205020404" pitchFamily="49" charset="0"/>
              <a:buChar char="o"/>
            </a:pPr>
            <a:r>
              <a:rPr lang="en-AU" sz="2800" dirty="0">
                <a:latin typeface="+mj-lt"/>
              </a:rPr>
              <a:t>Firstly, it is important to ask for permission out of respect as it is not your property.  </a:t>
            </a:r>
          </a:p>
          <a:p>
            <a:pPr marL="457200" indent="-457200">
              <a:buFont typeface="Courier New" panose="02070309020205020404" pitchFamily="49" charset="0"/>
              <a:buChar char="o"/>
            </a:pPr>
            <a:r>
              <a:rPr lang="en-AU" sz="2800" dirty="0">
                <a:latin typeface="+mj-lt"/>
              </a:rPr>
              <a:t>Secondly that person may want to use that object. </a:t>
            </a:r>
          </a:p>
          <a:p>
            <a:pPr marL="457200" indent="-457200">
              <a:buFont typeface="Courier New" panose="02070309020205020404" pitchFamily="49" charset="0"/>
              <a:buChar char="o"/>
            </a:pPr>
            <a:r>
              <a:rPr lang="en-AU" sz="2800" dirty="0">
                <a:latin typeface="+mj-lt"/>
              </a:rPr>
              <a:t>Finally it may be special to them and they aren’t ready to share it yet. </a:t>
            </a:r>
            <a:endParaRPr lang="en-AU" sz="4000" i="1" dirty="0">
              <a:solidFill>
                <a:prstClr val="black"/>
              </a:solidFill>
              <a:latin typeface="+mj-lt"/>
            </a:endParaRPr>
          </a:p>
        </p:txBody>
      </p:sp>
      <p:sp>
        <p:nvSpPr>
          <p:cNvPr id="8" name="TextBox 7">
            <a:extLst>
              <a:ext uri="{FF2B5EF4-FFF2-40B4-BE49-F238E27FC236}">
                <a16:creationId xmlns:a16="http://schemas.microsoft.com/office/drawing/2014/main" id="{A2DD6821-C63E-9C4B-92FC-5941DFA7223E}"/>
              </a:ext>
            </a:extLst>
          </p:cNvPr>
          <p:cNvSpPr txBox="1"/>
          <p:nvPr/>
        </p:nvSpPr>
        <p:spPr>
          <a:xfrm>
            <a:off x="253228" y="35401"/>
            <a:ext cx="11820239" cy="1569660"/>
          </a:xfrm>
          <a:prstGeom prst="rect">
            <a:avLst/>
          </a:prstGeom>
          <a:noFill/>
          <a:ln w="19050">
            <a:noFill/>
          </a:ln>
        </p:spPr>
        <p:txBody>
          <a:bodyPr wrap="square" rtlCol="0">
            <a:spAutoFit/>
          </a:bodyPr>
          <a:lstStyle/>
          <a:p>
            <a:pPr algn="ctr"/>
            <a:r>
              <a:rPr lang="en-GB" sz="4800" dirty="0">
                <a:solidFill>
                  <a:prstClr val="black"/>
                </a:solidFill>
                <a:latin typeface="+mj-lt"/>
              </a:rPr>
              <a:t>Why do you think it is important to ask for </a:t>
            </a:r>
            <a:r>
              <a:rPr lang="en-GB" sz="4800" b="1" u="sng" dirty="0">
                <a:solidFill>
                  <a:prstClr val="black"/>
                </a:solidFill>
                <a:latin typeface="+mj-lt"/>
              </a:rPr>
              <a:t>permission</a:t>
            </a:r>
            <a:r>
              <a:rPr lang="en-GB" sz="4800" dirty="0">
                <a:solidFill>
                  <a:prstClr val="black"/>
                </a:solidFill>
                <a:latin typeface="+mj-lt"/>
              </a:rPr>
              <a:t> to borrow someone’s belongings? </a:t>
            </a:r>
            <a:endParaRPr lang="en-GB" sz="4800" dirty="0">
              <a:solidFill>
                <a:prstClr val="black"/>
              </a:solidFill>
            </a:endParaRPr>
          </a:p>
        </p:txBody>
      </p:sp>
      <p:pic>
        <p:nvPicPr>
          <p:cNvPr id="3" name="Picture 2">
            <a:extLst>
              <a:ext uri="{FF2B5EF4-FFF2-40B4-BE49-F238E27FC236}">
                <a16:creationId xmlns:a16="http://schemas.microsoft.com/office/drawing/2014/main" id="{E56A10F5-675D-2E46-BC95-02E93376FF99}"/>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384211" y="2822474"/>
            <a:ext cx="4088922" cy="2396954"/>
          </a:xfrm>
          <a:prstGeom prst="rect">
            <a:avLst/>
          </a:prstGeom>
        </p:spPr>
      </p:pic>
      <p:sp>
        <p:nvSpPr>
          <p:cNvPr id="5" name="TextBox 4">
            <a:extLst>
              <a:ext uri="{FF2B5EF4-FFF2-40B4-BE49-F238E27FC236}">
                <a16:creationId xmlns:a16="http://schemas.microsoft.com/office/drawing/2014/main" id="{E1C69E8B-DA25-774D-9162-0851D63053D4}"/>
              </a:ext>
            </a:extLst>
          </p:cNvPr>
          <p:cNvSpPr txBox="1"/>
          <p:nvPr/>
        </p:nvSpPr>
        <p:spPr>
          <a:xfrm>
            <a:off x="253227" y="6427113"/>
            <a:ext cx="8482559" cy="430887"/>
          </a:xfrm>
          <a:prstGeom prst="rect">
            <a:avLst/>
          </a:prstGeom>
          <a:noFill/>
          <a:ln w="19050">
            <a:noFill/>
          </a:ln>
        </p:spPr>
        <p:txBody>
          <a:bodyPr wrap="square" rtlCol="0">
            <a:spAutoFit/>
          </a:bodyPr>
          <a:lstStyle/>
          <a:p>
            <a:r>
              <a:rPr lang="en-GB" sz="2200" b="1" i="1" dirty="0">
                <a:solidFill>
                  <a:prstClr val="black"/>
                </a:solidFill>
                <a:latin typeface="+mj-lt"/>
              </a:rPr>
              <a:t>How might you feel if someone took something of yours without asking? </a:t>
            </a:r>
            <a:endParaRPr lang="en-GB" sz="2200" b="1" i="1" dirty="0">
              <a:solidFill>
                <a:prstClr val="black"/>
              </a:solidFill>
            </a:endParaRPr>
          </a:p>
        </p:txBody>
      </p:sp>
    </p:spTree>
    <p:extLst>
      <p:ext uri="{BB962C8B-B14F-4D97-AF65-F5344CB8AC3E}">
        <p14:creationId xmlns:p14="http://schemas.microsoft.com/office/powerpoint/2010/main" val="305697566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5EF57F77-08A1-DE46-A08B-DF308E59E54C}"/>
              </a:ext>
            </a:extLst>
          </p:cNvPr>
          <p:cNvSpPr txBox="1"/>
          <p:nvPr/>
        </p:nvSpPr>
        <p:spPr>
          <a:xfrm>
            <a:off x="753241" y="2139659"/>
            <a:ext cx="4733159" cy="3785652"/>
          </a:xfrm>
          <a:prstGeom prst="rect">
            <a:avLst/>
          </a:prstGeom>
          <a:noFill/>
          <a:ln w="19050">
            <a:noFill/>
          </a:ln>
        </p:spPr>
        <p:txBody>
          <a:bodyPr wrap="square" rtlCol="0">
            <a:spAutoFit/>
          </a:bodyPr>
          <a:lstStyle/>
          <a:p>
            <a:r>
              <a:rPr lang="en-AU" sz="2400" b="1" dirty="0">
                <a:solidFill>
                  <a:prstClr val="black"/>
                </a:solidFill>
                <a:latin typeface="+mj-lt"/>
              </a:rPr>
              <a:t>Example 1: </a:t>
            </a:r>
          </a:p>
          <a:p>
            <a:r>
              <a:rPr lang="en-AU" sz="2400" b="1" dirty="0">
                <a:solidFill>
                  <a:prstClr val="black"/>
                </a:solidFill>
                <a:latin typeface="+mj-lt"/>
              </a:rPr>
              <a:t>If someone wants to share something somebody else told them. </a:t>
            </a:r>
          </a:p>
          <a:p>
            <a:endParaRPr lang="en-AU" sz="2400" dirty="0">
              <a:solidFill>
                <a:prstClr val="black"/>
              </a:solidFill>
              <a:latin typeface="+mj-lt"/>
            </a:endParaRPr>
          </a:p>
          <a:p>
            <a:r>
              <a:rPr lang="en-AU" sz="2400" dirty="0">
                <a:solidFill>
                  <a:prstClr val="black"/>
                </a:solidFill>
                <a:latin typeface="+mj-lt"/>
              </a:rPr>
              <a:t>E.g. A friend wants to tell the class about their friend’s birthday surprise that happened on the weekend but they must check because that person may want to share that special moment.  </a:t>
            </a:r>
            <a:endParaRPr lang="en-AU" sz="3600" dirty="0">
              <a:solidFill>
                <a:prstClr val="black"/>
              </a:solidFill>
              <a:latin typeface="+mj-lt"/>
            </a:endParaRPr>
          </a:p>
        </p:txBody>
      </p:sp>
      <p:sp>
        <p:nvSpPr>
          <p:cNvPr id="7" name="TextBox 6">
            <a:extLst>
              <a:ext uri="{FF2B5EF4-FFF2-40B4-BE49-F238E27FC236}">
                <a16:creationId xmlns:a16="http://schemas.microsoft.com/office/drawing/2014/main" id="{DDA2DAD8-9F27-654F-86A6-3943F539513B}"/>
              </a:ext>
            </a:extLst>
          </p:cNvPr>
          <p:cNvSpPr txBox="1"/>
          <p:nvPr/>
        </p:nvSpPr>
        <p:spPr>
          <a:xfrm>
            <a:off x="0" y="2743"/>
            <a:ext cx="12192000" cy="1323439"/>
          </a:xfrm>
          <a:prstGeom prst="rect">
            <a:avLst/>
          </a:prstGeom>
          <a:gradFill flip="none" rotWithShape="1">
            <a:gsLst>
              <a:gs pos="0">
                <a:schemeClr val="accent4">
                  <a:lumMod val="67000"/>
                </a:schemeClr>
              </a:gs>
              <a:gs pos="48000">
                <a:schemeClr val="accent4">
                  <a:lumMod val="97000"/>
                  <a:lumOff val="3000"/>
                </a:schemeClr>
              </a:gs>
              <a:gs pos="100000">
                <a:schemeClr val="accent4">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algn="ctr"/>
            <a:r>
              <a:rPr lang="en-GB" sz="4000" dirty="0">
                <a:solidFill>
                  <a:prstClr val="black"/>
                </a:solidFill>
                <a:latin typeface="+mj-lt"/>
              </a:rPr>
              <a:t>Can you think of other situations where </a:t>
            </a:r>
            <a:r>
              <a:rPr lang="en-GB" sz="4000" b="1" dirty="0">
                <a:solidFill>
                  <a:prstClr val="black"/>
                </a:solidFill>
                <a:latin typeface="+mj-lt"/>
              </a:rPr>
              <a:t>consent</a:t>
            </a:r>
            <a:r>
              <a:rPr lang="en-GB" sz="4000" dirty="0">
                <a:solidFill>
                  <a:prstClr val="black"/>
                </a:solidFill>
                <a:latin typeface="+mj-lt"/>
              </a:rPr>
              <a:t> or </a:t>
            </a:r>
            <a:r>
              <a:rPr lang="en-GB" sz="4000" b="1" dirty="0">
                <a:solidFill>
                  <a:prstClr val="black"/>
                </a:solidFill>
                <a:latin typeface="+mj-lt"/>
              </a:rPr>
              <a:t>permission </a:t>
            </a:r>
            <a:r>
              <a:rPr lang="en-GB" sz="4000" dirty="0">
                <a:solidFill>
                  <a:prstClr val="black"/>
                </a:solidFill>
                <a:latin typeface="+mj-lt"/>
              </a:rPr>
              <a:t>is needed? </a:t>
            </a:r>
            <a:endParaRPr lang="en-GB" sz="4000" dirty="0">
              <a:solidFill>
                <a:prstClr val="black"/>
              </a:solidFill>
            </a:endParaRPr>
          </a:p>
        </p:txBody>
      </p:sp>
      <p:pic>
        <p:nvPicPr>
          <p:cNvPr id="9" name="Picture 8">
            <a:extLst>
              <a:ext uri="{FF2B5EF4-FFF2-40B4-BE49-F238E27FC236}">
                <a16:creationId xmlns:a16="http://schemas.microsoft.com/office/drawing/2014/main" id="{F736F788-0660-F14E-9313-5D5873CCAFF0}"/>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383890" y="2055694"/>
            <a:ext cx="3657602" cy="3500285"/>
          </a:xfrm>
          <a:prstGeom prst="rect">
            <a:avLst/>
          </a:prstGeom>
        </p:spPr>
      </p:pic>
    </p:spTree>
    <p:extLst>
      <p:ext uri="{BB962C8B-B14F-4D97-AF65-F5344CB8AC3E}">
        <p14:creationId xmlns:p14="http://schemas.microsoft.com/office/powerpoint/2010/main" val="289761420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35E35D3F-2DCA-F94B-975B-B97B9FDE8E22}"/>
              </a:ext>
            </a:extLst>
          </p:cNvPr>
          <p:cNvSpPr txBox="1"/>
          <p:nvPr/>
        </p:nvSpPr>
        <p:spPr>
          <a:xfrm>
            <a:off x="413657" y="2015804"/>
            <a:ext cx="4520652" cy="3970318"/>
          </a:xfrm>
          <a:prstGeom prst="rect">
            <a:avLst/>
          </a:prstGeom>
          <a:noFill/>
          <a:ln w="19050">
            <a:noFill/>
          </a:ln>
        </p:spPr>
        <p:txBody>
          <a:bodyPr wrap="square" rtlCol="0">
            <a:spAutoFit/>
          </a:bodyPr>
          <a:lstStyle/>
          <a:p>
            <a:r>
              <a:rPr lang="en-AU" sz="2800" b="1" dirty="0">
                <a:solidFill>
                  <a:prstClr val="black"/>
                </a:solidFill>
                <a:latin typeface="+mj-lt"/>
              </a:rPr>
              <a:t>Example 2: </a:t>
            </a:r>
          </a:p>
          <a:p>
            <a:r>
              <a:rPr lang="en-AU" sz="2800" b="1" dirty="0">
                <a:solidFill>
                  <a:prstClr val="black"/>
                </a:solidFill>
                <a:latin typeface="+mj-lt"/>
              </a:rPr>
              <a:t>In the way people speak to us or the names they call us. </a:t>
            </a:r>
          </a:p>
          <a:p>
            <a:endParaRPr lang="en-AU" sz="2800" dirty="0">
              <a:solidFill>
                <a:prstClr val="black"/>
              </a:solidFill>
              <a:latin typeface="+mj-lt"/>
            </a:endParaRPr>
          </a:p>
          <a:p>
            <a:r>
              <a:rPr lang="en-AU" sz="2800" dirty="0">
                <a:solidFill>
                  <a:prstClr val="black"/>
                </a:solidFill>
                <a:latin typeface="+mj-lt"/>
              </a:rPr>
              <a:t>E.g. if someone has thought of a nickname for you. You must like it too and be okay with that being your nickname. </a:t>
            </a:r>
            <a:endParaRPr lang="en-AU" sz="4000" dirty="0">
              <a:solidFill>
                <a:prstClr val="black"/>
              </a:solidFill>
              <a:latin typeface="+mj-lt"/>
            </a:endParaRPr>
          </a:p>
        </p:txBody>
      </p:sp>
      <p:sp>
        <p:nvSpPr>
          <p:cNvPr id="7" name="TextBox 6">
            <a:extLst>
              <a:ext uri="{FF2B5EF4-FFF2-40B4-BE49-F238E27FC236}">
                <a16:creationId xmlns:a16="http://schemas.microsoft.com/office/drawing/2014/main" id="{2F5195AA-D73D-4D4D-B641-BFE0DEA3E821}"/>
              </a:ext>
            </a:extLst>
          </p:cNvPr>
          <p:cNvSpPr txBox="1"/>
          <p:nvPr/>
        </p:nvSpPr>
        <p:spPr>
          <a:xfrm>
            <a:off x="0" y="2743"/>
            <a:ext cx="12192000" cy="1323439"/>
          </a:xfrm>
          <a:prstGeom prst="rect">
            <a:avLst/>
          </a:prstGeom>
          <a:gradFill flip="none" rotWithShape="1">
            <a:gsLst>
              <a:gs pos="0">
                <a:schemeClr val="accent4">
                  <a:lumMod val="67000"/>
                </a:schemeClr>
              </a:gs>
              <a:gs pos="48000">
                <a:schemeClr val="accent4">
                  <a:lumMod val="97000"/>
                  <a:lumOff val="3000"/>
                </a:schemeClr>
              </a:gs>
              <a:gs pos="100000">
                <a:schemeClr val="accent4">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algn="ctr"/>
            <a:r>
              <a:rPr lang="en-GB" sz="4000" dirty="0">
                <a:solidFill>
                  <a:prstClr val="black"/>
                </a:solidFill>
                <a:latin typeface="+mj-lt"/>
              </a:rPr>
              <a:t>Can you think of other situations where </a:t>
            </a:r>
            <a:r>
              <a:rPr lang="en-GB" sz="4000" b="1" dirty="0">
                <a:solidFill>
                  <a:prstClr val="black"/>
                </a:solidFill>
                <a:latin typeface="+mj-lt"/>
              </a:rPr>
              <a:t>consent</a:t>
            </a:r>
            <a:r>
              <a:rPr lang="en-GB" sz="4000" dirty="0">
                <a:solidFill>
                  <a:prstClr val="black"/>
                </a:solidFill>
                <a:latin typeface="+mj-lt"/>
              </a:rPr>
              <a:t> or </a:t>
            </a:r>
            <a:r>
              <a:rPr lang="en-GB" sz="4000" b="1" dirty="0">
                <a:solidFill>
                  <a:prstClr val="black"/>
                </a:solidFill>
                <a:latin typeface="+mj-lt"/>
              </a:rPr>
              <a:t>permission </a:t>
            </a:r>
            <a:r>
              <a:rPr lang="en-GB" sz="4000" dirty="0">
                <a:solidFill>
                  <a:prstClr val="black"/>
                </a:solidFill>
                <a:latin typeface="+mj-lt"/>
              </a:rPr>
              <a:t>is needed? </a:t>
            </a:r>
            <a:endParaRPr lang="en-GB" sz="4000" dirty="0">
              <a:solidFill>
                <a:prstClr val="black"/>
              </a:solidFill>
            </a:endParaRPr>
          </a:p>
        </p:txBody>
      </p:sp>
      <p:pic>
        <p:nvPicPr>
          <p:cNvPr id="9" name="Picture 8">
            <a:extLst>
              <a:ext uri="{FF2B5EF4-FFF2-40B4-BE49-F238E27FC236}">
                <a16:creationId xmlns:a16="http://schemas.microsoft.com/office/drawing/2014/main" id="{36EEFA83-8E3D-9847-8AB7-6FF71615FC18}"/>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384211" y="2629225"/>
            <a:ext cx="4499308" cy="3685312"/>
          </a:xfrm>
          <a:prstGeom prst="rect">
            <a:avLst/>
          </a:prstGeom>
        </p:spPr>
      </p:pic>
    </p:spTree>
    <p:extLst>
      <p:ext uri="{BB962C8B-B14F-4D97-AF65-F5344CB8AC3E}">
        <p14:creationId xmlns:p14="http://schemas.microsoft.com/office/powerpoint/2010/main" val="106338020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heckerboard(across)">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A2DD6821-C63E-9C4B-92FC-5941DFA7223E}"/>
              </a:ext>
            </a:extLst>
          </p:cNvPr>
          <p:cNvSpPr txBox="1"/>
          <p:nvPr/>
        </p:nvSpPr>
        <p:spPr>
          <a:xfrm>
            <a:off x="0" y="2743"/>
            <a:ext cx="12192000" cy="1323439"/>
          </a:xfrm>
          <a:prstGeom prst="rect">
            <a:avLst/>
          </a:prstGeom>
          <a:gradFill flip="none" rotWithShape="1">
            <a:gsLst>
              <a:gs pos="0">
                <a:schemeClr val="accent4">
                  <a:lumMod val="67000"/>
                </a:schemeClr>
              </a:gs>
              <a:gs pos="48000">
                <a:schemeClr val="accent4">
                  <a:lumMod val="97000"/>
                  <a:lumOff val="3000"/>
                </a:schemeClr>
              </a:gs>
              <a:gs pos="100000">
                <a:schemeClr val="accent4">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algn="ctr"/>
            <a:r>
              <a:rPr lang="en-GB" sz="4000" dirty="0">
                <a:solidFill>
                  <a:prstClr val="black"/>
                </a:solidFill>
                <a:latin typeface="+mj-lt"/>
              </a:rPr>
              <a:t>Can you think of other situations where </a:t>
            </a:r>
            <a:r>
              <a:rPr lang="en-GB" sz="4000" b="1" dirty="0">
                <a:solidFill>
                  <a:prstClr val="black"/>
                </a:solidFill>
                <a:latin typeface="+mj-lt"/>
              </a:rPr>
              <a:t>consent</a:t>
            </a:r>
            <a:r>
              <a:rPr lang="en-GB" sz="4000" dirty="0">
                <a:solidFill>
                  <a:prstClr val="black"/>
                </a:solidFill>
                <a:latin typeface="+mj-lt"/>
              </a:rPr>
              <a:t> or </a:t>
            </a:r>
            <a:r>
              <a:rPr lang="en-GB" sz="4000" b="1" dirty="0">
                <a:solidFill>
                  <a:prstClr val="black"/>
                </a:solidFill>
                <a:latin typeface="+mj-lt"/>
              </a:rPr>
              <a:t>permission </a:t>
            </a:r>
            <a:r>
              <a:rPr lang="en-GB" sz="4000" dirty="0">
                <a:solidFill>
                  <a:prstClr val="black"/>
                </a:solidFill>
                <a:latin typeface="+mj-lt"/>
              </a:rPr>
              <a:t>is needed? </a:t>
            </a:r>
            <a:endParaRPr lang="en-GB" sz="4000" dirty="0">
              <a:solidFill>
                <a:prstClr val="black"/>
              </a:solidFill>
            </a:endParaRPr>
          </a:p>
        </p:txBody>
      </p:sp>
      <p:sp>
        <p:nvSpPr>
          <p:cNvPr id="5" name="TextBox 4">
            <a:extLst>
              <a:ext uri="{FF2B5EF4-FFF2-40B4-BE49-F238E27FC236}">
                <a16:creationId xmlns:a16="http://schemas.microsoft.com/office/drawing/2014/main" id="{03DBC992-7B7E-C049-AC95-B98950C6CDD8}"/>
              </a:ext>
            </a:extLst>
          </p:cNvPr>
          <p:cNvSpPr txBox="1"/>
          <p:nvPr/>
        </p:nvSpPr>
        <p:spPr>
          <a:xfrm>
            <a:off x="636814" y="1911837"/>
            <a:ext cx="4234543" cy="3970318"/>
          </a:xfrm>
          <a:prstGeom prst="rect">
            <a:avLst/>
          </a:prstGeom>
          <a:noFill/>
          <a:ln w="19050">
            <a:noFill/>
          </a:ln>
        </p:spPr>
        <p:txBody>
          <a:bodyPr wrap="square" rtlCol="0">
            <a:spAutoFit/>
          </a:bodyPr>
          <a:lstStyle/>
          <a:p>
            <a:r>
              <a:rPr lang="en-AU" sz="2800" b="1" dirty="0">
                <a:solidFill>
                  <a:prstClr val="black"/>
                </a:solidFill>
                <a:latin typeface="+mj-lt"/>
              </a:rPr>
              <a:t>Example 3: </a:t>
            </a:r>
          </a:p>
          <a:p>
            <a:r>
              <a:rPr lang="en-AU" sz="2800" b="1" dirty="0">
                <a:solidFill>
                  <a:prstClr val="black"/>
                </a:solidFill>
                <a:latin typeface="+mj-lt"/>
              </a:rPr>
              <a:t>If someone wants to make physical contact. </a:t>
            </a:r>
          </a:p>
          <a:p>
            <a:endParaRPr lang="en-AU" sz="2800" dirty="0">
              <a:solidFill>
                <a:prstClr val="black"/>
              </a:solidFill>
              <a:latin typeface="+mj-lt"/>
            </a:endParaRPr>
          </a:p>
          <a:p>
            <a:r>
              <a:rPr lang="en-AU" sz="2800" dirty="0">
                <a:solidFill>
                  <a:prstClr val="black"/>
                </a:solidFill>
                <a:latin typeface="+mj-lt"/>
              </a:rPr>
              <a:t>E.g. someone might want to give you a hug to say hello but you may not feel comfortable giving a hug and that is okay. </a:t>
            </a:r>
            <a:endParaRPr lang="en-AU" sz="4000" dirty="0">
              <a:solidFill>
                <a:prstClr val="black"/>
              </a:solidFill>
              <a:latin typeface="+mj-lt"/>
            </a:endParaRPr>
          </a:p>
        </p:txBody>
      </p:sp>
      <p:pic>
        <p:nvPicPr>
          <p:cNvPr id="7" name="Picture 6">
            <a:extLst>
              <a:ext uri="{FF2B5EF4-FFF2-40B4-BE49-F238E27FC236}">
                <a16:creationId xmlns:a16="http://schemas.microsoft.com/office/drawing/2014/main" id="{BE29FE22-0A58-3B45-BBD8-6B4CD80F851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591243" y="2258300"/>
            <a:ext cx="4188483" cy="4073490"/>
          </a:xfrm>
          <a:prstGeom prst="rect">
            <a:avLst/>
          </a:prstGeom>
        </p:spPr>
      </p:pic>
    </p:spTree>
    <p:extLst>
      <p:ext uri="{BB962C8B-B14F-4D97-AF65-F5344CB8AC3E}">
        <p14:creationId xmlns:p14="http://schemas.microsoft.com/office/powerpoint/2010/main" val="30877758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ppt_y</p:attrName>
                                        </p:attrNameLst>
                                      </p:cBhvr>
                                      <p:tavLst>
                                        <p:tav tm="0">
                                          <p:val>
                                            <p:strVal val="#ppt_y+#ppt_h*1.125000"/>
                                          </p:val>
                                        </p:tav>
                                        <p:tav tm="100000">
                                          <p:val>
                                            <p:strVal val="#ppt_y"/>
                                          </p:val>
                                        </p:tav>
                                      </p:tavLst>
                                    </p:anim>
                                    <p:animEffect transition="in" filter="wipe(up)">
                                      <p:cBhvr>
                                        <p:cTn id="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A2DD6821-C63E-9C4B-92FC-5941DFA7223E}"/>
              </a:ext>
            </a:extLst>
          </p:cNvPr>
          <p:cNvSpPr txBox="1"/>
          <p:nvPr/>
        </p:nvSpPr>
        <p:spPr>
          <a:xfrm>
            <a:off x="0" y="2743"/>
            <a:ext cx="12192000" cy="1323439"/>
          </a:xfrm>
          <a:prstGeom prst="rect">
            <a:avLst/>
          </a:prstGeom>
          <a:gradFill flip="none" rotWithShape="1">
            <a:gsLst>
              <a:gs pos="0">
                <a:schemeClr val="accent4">
                  <a:lumMod val="67000"/>
                </a:schemeClr>
              </a:gs>
              <a:gs pos="48000">
                <a:schemeClr val="accent4">
                  <a:lumMod val="97000"/>
                  <a:lumOff val="3000"/>
                </a:schemeClr>
              </a:gs>
              <a:gs pos="100000">
                <a:schemeClr val="accent4">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algn="ctr"/>
            <a:r>
              <a:rPr lang="en-GB" sz="4000" dirty="0">
                <a:solidFill>
                  <a:prstClr val="black"/>
                </a:solidFill>
                <a:latin typeface="+mj-lt"/>
              </a:rPr>
              <a:t>Can you think of other situations where </a:t>
            </a:r>
            <a:r>
              <a:rPr lang="en-GB" sz="4000" b="1" dirty="0">
                <a:solidFill>
                  <a:prstClr val="black"/>
                </a:solidFill>
                <a:latin typeface="+mj-lt"/>
              </a:rPr>
              <a:t>consent</a:t>
            </a:r>
            <a:r>
              <a:rPr lang="en-GB" sz="4000" dirty="0">
                <a:solidFill>
                  <a:prstClr val="black"/>
                </a:solidFill>
                <a:latin typeface="+mj-lt"/>
              </a:rPr>
              <a:t> or </a:t>
            </a:r>
            <a:r>
              <a:rPr lang="en-GB" sz="4000" b="1" dirty="0">
                <a:solidFill>
                  <a:prstClr val="black"/>
                </a:solidFill>
                <a:latin typeface="+mj-lt"/>
              </a:rPr>
              <a:t>permission </a:t>
            </a:r>
            <a:r>
              <a:rPr lang="en-GB" sz="4000" dirty="0">
                <a:solidFill>
                  <a:prstClr val="black"/>
                </a:solidFill>
                <a:latin typeface="+mj-lt"/>
              </a:rPr>
              <a:t>is needed? </a:t>
            </a:r>
            <a:endParaRPr lang="en-GB" sz="4000" dirty="0">
              <a:solidFill>
                <a:prstClr val="black"/>
              </a:solidFill>
            </a:endParaRPr>
          </a:p>
        </p:txBody>
      </p:sp>
      <p:sp>
        <p:nvSpPr>
          <p:cNvPr id="5" name="TextBox 4">
            <a:extLst>
              <a:ext uri="{FF2B5EF4-FFF2-40B4-BE49-F238E27FC236}">
                <a16:creationId xmlns:a16="http://schemas.microsoft.com/office/drawing/2014/main" id="{03DBC992-7B7E-C049-AC95-B98950C6CDD8}"/>
              </a:ext>
            </a:extLst>
          </p:cNvPr>
          <p:cNvSpPr txBox="1"/>
          <p:nvPr/>
        </p:nvSpPr>
        <p:spPr>
          <a:xfrm>
            <a:off x="309011" y="1715572"/>
            <a:ext cx="5591457" cy="3970318"/>
          </a:xfrm>
          <a:prstGeom prst="rect">
            <a:avLst/>
          </a:prstGeom>
          <a:noFill/>
          <a:ln w="19050">
            <a:noFill/>
          </a:ln>
        </p:spPr>
        <p:txBody>
          <a:bodyPr wrap="square" rtlCol="0">
            <a:spAutoFit/>
          </a:bodyPr>
          <a:lstStyle/>
          <a:p>
            <a:r>
              <a:rPr lang="en-AU" sz="2800" b="1" dirty="0">
                <a:solidFill>
                  <a:prstClr val="black"/>
                </a:solidFill>
                <a:latin typeface="+mj-lt"/>
              </a:rPr>
              <a:t>Example 4: </a:t>
            </a:r>
          </a:p>
          <a:p>
            <a:r>
              <a:rPr lang="en-AU" sz="2800" b="1" dirty="0">
                <a:solidFill>
                  <a:prstClr val="black"/>
                </a:solidFill>
                <a:latin typeface="+mj-lt"/>
              </a:rPr>
              <a:t>If you want to go somewhere or use something that might be a bit unsafe. </a:t>
            </a:r>
          </a:p>
          <a:p>
            <a:endParaRPr lang="en-AU" sz="2800" dirty="0">
              <a:solidFill>
                <a:prstClr val="black"/>
              </a:solidFill>
              <a:latin typeface="+mj-lt"/>
            </a:endParaRPr>
          </a:p>
          <a:p>
            <a:r>
              <a:rPr lang="en-AU" sz="2800" dirty="0">
                <a:solidFill>
                  <a:prstClr val="black"/>
                </a:solidFill>
                <a:latin typeface="+mj-lt"/>
              </a:rPr>
              <a:t>E.g. you might want to use the computer to go on the internet to search for something. You will need permission as an adult should help you. </a:t>
            </a:r>
            <a:endParaRPr lang="en-AU" sz="4000" dirty="0">
              <a:solidFill>
                <a:prstClr val="black"/>
              </a:solidFill>
              <a:latin typeface="+mj-lt"/>
            </a:endParaRPr>
          </a:p>
        </p:txBody>
      </p:sp>
      <p:pic>
        <p:nvPicPr>
          <p:cNvPr id="2" name="Picture 1">
            <a:extLst>
              <a:ext uri="{FF2B5EF4-FFF2-40B4-BE49-F238E27FC236}">
                <a16:creationId xmlns:a16="http://schemas.microsoft.com/office/drawing/2014/main" id="{6752A610-7DB4-FC48-91C1-E8629412C25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625751" y="2053086"/>
            <a:ext cx="3485926" cy="3295291"/>
          </a:xfrm>
          <a:prstGeom prst="rect">
            <a:avLst/>
          </a:prstGeom>
        </p:spPr>
      </p:pic>
    </p:spTree>
    <p:extLst>
      <p:ext uri="{BB962C8B-B14F-4D97-AF65-F5344CB8AC3E}">
        <p14:creationId xmlns:p14="http://schemas.microsoft.com/office/powerpoint/2010/main" val="367203682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A2DD6821-C63E-9C4B-92FC-5941DFA7223E}"/>
              </a:ext>
            </a:extLst>
          </p:cNvPr>
          <p:cNvSpPr txBox="1"/>
          <p:nvPr/>
        </p:nvSpPr>
        <p:spPr>
          <a:xfrm>
            <a:off x="0" y="2743"/>
            <a:ext cx="12192000" cy="1323439"/>
          </a:xfrm>
          <a:prstGeom prst="rect">
            <a:avLst/>
          </a:prstGeom>
          <a:gradFill flip="none" rotWithShape="1">
            <a:gsLst>
              <a:gs pos="0">
                <a:schemeClr val="accent4">
                  <a:lumMod val="67000"/>
                </a:schemeClr>
              </a:gs>
              <a:gs pos="48000">
                <a:schemeClr val="accent4">
                  <a:lumMod val="97000"/>
                  <a:lumOff val="3000"/>
                </a:schemeClr>
              </a:gs>
              <a:gs pos="100000">
                <a:schemeClr val="accent4">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algn="ctr"/>
            <a:r>
              <a:rPr lang="en-GB" sz="4000" dirty="0">
                <a:solidFill>
                  <a:prstClr val="black"/>
                </a:solidFill>
                <a:latin typeface="+mj-lt"/>
              </a:rPr>
              <a:t>Can you think of other situations where </a:t>
            </a:r>
            <a:r>
              <a:rPr lang="en-GB" sz="4000" b="1" dirty="0">
                <a:solidFill>
                  <a:prstClr val="black"/>
                </a:solidFill>
                <a:latin typeface="+mj-lt"/>
              </a:rPr>
              <a:t>consent</a:t>
            </a:r>
            <a:r>
              <a:rPr lang="en-GB" sz="4000" dirty="0">
                <a:solidFill>
                  <a:prstClr val="black"/>
                </a:solidFill>
                <a:latin typeface="+mj-lt"/>
              </a:rPr>
              <a:t> or </a:t>
            </a:r>
            <a:r>
              <a:rPr lang="en-GB" sz="4000" b="1" dirty="0">
                <a:solidFill>
                  <a:prstClr val="black"/>
                </a:solidFill>
                <a:latin typeface="+mj-lt"/>
              </a:rPr>
              <a:t>permission </a:t>
            </a:r>
            <a:r>
              <a:rPr lang="en-GB" sz="4000" dirty="0">
                <a:solidFill>
                  <a:prstClr val="black"/>
                </a:solidFill>
                <a:latin typeface="+mj-lt"/>
              </a:rPr>
              <a:t>is needed? </a:t>
            </a:r>
            <a:endParaRPr lang="en-GB" sz="4000" dirty="0">
              <a:solidFill>
                <a:prstClr val="black"/>
              </a:solidFill>
            </a:endParaRPr>
          </a:p>
        </p:txBody>
      </p:sp>
      <p:sp>
        <p:nvSpPr>
          <p:cNvPr id="5" name="TextBox 4">
            <a:extLst>
              <a:ext uri="{FF2B5EF4-FFF2-40B4-BE49-F238E27FC236}">
                <a16:creationId xmlns:a16="http://schemas.microsoft.com/office/drawing/2014/main" id="{03DBC992-7B7E-C049-AC95-B98950C6CDD8}"/>
              </a:ext>
            </a:extLst>
          </p:cNvPr>
          <p:cNvSpPr txBox="1"/>
          <p:nvPr/>
        </p:nvSpPr>
        <p:spPr>
          <a:xfrm>
            <a:off x="309011" y="1715572"/>
            <a:ext cx="5591457" cy="3539430"/>
          </a:xfrm>
          <a:prstGeom prst="rect">
            <a:avLst/>
          </a:prstGeom>
          <a:noFill/>
          <a:ln w="19050">
            <a:noFill/>
          </a:ln>
        </p:spPr>
        <p:txBody>
          <a:bodyPr wrap="square" rtlCol="0">
            <a:spAutoFit/>
          </a:bodyPr>
          <a:lstStyle/>
          <a:p>
            <a:r>
              <a:rPr lang="en-AU" sz="2800" b="1" dirty="0">
                <a:solidFill>
                  <a:prstClr val="black"/>
                </a:solidFill>
                <a:latin typeface="+mj-lt"/>
              </a:rPr>
              <a:t>Example 5: </a:t>
            </a:r>
          </a:p>
          <a:p>
            <a:r>
              <a:rPr lang="en-AU" sz="2800" b="1" dirty="0">
                <a:solidFill>
                  <a:prstClr val="black"/>
                </a:solidFill>
                <a:latin typeface="+mj-lt"/>
              </a:rPr>
              <a:t>If someone wants to use your personal information. </a:t>
            </a:r>
          </a:p>
          <a:p>
            <a:endParaRPr lang="en-AU" sz="2800" dirty="0">
              <a:solidFill>
                <a:prstClr val="black"/>
              </a:solidFill>
              <a:latin typeface="+mj-lt"/>
            </a:endParaRPr>
          </a:p>
          <a:p>
            <a:r>
              <a:rPr lang="en-AU" sz="2800" dirty="0">
                <a:solidFill>
                  <a:prstClr val="black"/>
                </a:solidFill>
                <a:latin typeface="+mj-lt"/>
              </a:rPr>
              <a:t>E.g. a friend wants to log on to a new game using your username and password but this is private information. </a:t>
            </a:r>
            <a:endParaRPr lang="en-AU" sz="4000" dirty="0">
              <a:solidFill>
                <a:prstClr val="black"/>
              </a:solidFill>
              <a:latin typeface="+mj-lt"/>
            </a:endParaRPr>
          </a:p>
        </p:txBody>
      </p:sp>
      <p:pic>
        <p:nvPicPr>
          <p:cNvPr id="3" name="Picture 2">
            <a:extLst>
              <a:ext uri="{FF2B5EF4-FFF2-40B4-BE49-F238E27FC236}">
                <a16:creationId xmlns:a16="http://schemas.microsoft.com/office/drawing/2014/main" id="{4966BCD3-E142-5545-856B-EB48CBF14A0F}"/>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539488" y="1474032"/>
            <a:ext cx="2731848" cy="4514330"/>
          </a:xfrm>
          <a:prstGeom prst="rect">
            <a:avLst/>
          </a:prstGeom>
        </p:spPr>
      </p:pic>
    </p:spTree>
    <p:extLst>
      <p:ext uri="{BB962C8B-B14F-4D97-AF65-F5344CB8AC3E}">
        <p14:creationId xmlns:p14="http://schemas.microsoft.com/office/powerpoint/2010/main" val="253023138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theme/theme1.xml><?xml version="1.0" encoding="utf-8"?>
<a:theme xmlns:a="http://schemas.openxmlformats.org/drawingml/2006/main" name="Retrospect">
  <a:themeElements>
    <a:clrScheme name="Custom 3">
      <a:dk1>
        <a:sysClr val="windowText" lastClr="000000"/>
      </a:dk1>
      <a:lt1>
        <a:sysClr val="window" lastClr="FFFFFF"/>
      </a:lt1>
      <a:dk2>
        <a:srgbClr val="2C3C43"/>
      </a:dk2>
      <a:lt2>
        <a:srgbClr val="EBEBEB"/>
      </a:lt2>
      <a:accent1>
        <a:srgbClr val="FFFF00"/>
      </a:accent1>
      <a:accent2>
        <a:srgbClr val="F7EC57"/>
      </a:accent2>
      <a:accent3>
        <a:srgbClr val="000000"/>
      </a:accent3>
      <a:accent4>
        <a:srgbClr val="FFFFCC"/>
      </a:accent4>
      <a:accent5>
        <a:srgbClr val="FFC000"/>
      </a:accent5>
      <a:accent6>
        <a:srgbClr val="FFFF00"/>
      </a:accent6>
      <a:hlink>
        <a:srgbClr val="FFFF00"/>
      </a:hlink>
      <a:folHlink>
        <a:srgbClr val="FFFFC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130107</TotalTime>
  <Words>1349</Words>
  <Application>Microsoft Macintosh PowerPoint</Application>
  <PresentationFormat>Widescreen</PresentationFormat>
  <Paragraphs>112</Paragraphs>
  <Slides>22</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22</vt:i4>
      </vt:variant>
    </vt:vector>
  </HeadingPairs>
  <TitlesOfParts>
    <vt:vector size="27" baseType="lpstr">
      <vt:lpstr>Arial</vt:lpstr>
      <vt:lpstr>Calibri</vt:lpstr>
      <vt:lpstr>Calibri Light</vt:lpstr>
      <vt:lpstr>Courier New</vt:lpstr>
      <vt:lpstr>Retrospect</vt:lpstr>
      <vt:lpstr>PowerPoint Presentation</vt:lpstr>
      <vt:lpstr>Lesson 5</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HAILEYBURY</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Jessica Reardon</dc:creator>
  <cp:lastModifiedBy>Microsoft Office User</cp:lastModifiedBy>
  <cp:revision>326</cp:revision>
  <dcterms:created xsi:type="dcterms:W3CDTF">2015-12-16T03:40:36Z</dcterms:created>
  <dcterms:modified xsi:type="dcterms:W3CDTF">2025-09-25T00:34:19Z</dcterms:modified>
</cp:coreProperties>
</file>